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ru-RU" sz="3200" dirty="0" err="1" smtClean="0"/>
              <a:t>Зміна</a:t>
            </a:r>
            <a:r>
              <a:rPr lang="ru-RU" sz="3200" dirty="0" smtClean="0"/>
              <a:t> </a:t>
            </a:r>
            <a:r>
              <a:rPr lang="ru-RU" sz="3200" dirty="0" err="1" smtClean="0"/>
              <a:t>площі</a:t>
            </a:r>
            <a:r>
              <a:rPr lang="ru-RU" sz="3200" dirty="0" smtClean="0"/>
              <a:t> </a:t>
            </a:r>
            <a:r>
              <a:rPr lang="ru-RU" sz="3200" dirty="0" err="1" smtClean="0"/>
              <a:t>льодовикового</a:t>
            </a:r>
            <a:r>
              <a:rPr lang="ru-RU" sz="3200" dirty="0" smtClean="0"/>
              <a:t> </a:t>
            </a:r>
            <a:r>
              <a:rPr lang="ru-RU" sz="3200" dirty="0" err="1"/>
              <a:t>покриву</a:t>
            </a:r>
            <a:r>
              <a:rPr lang="ru-RU" sz="3200" dirty="0"/>
              <a:t> </a:t>
            </a:r>
            <a:r>
              <a:rPr lang="ru-RU" sz="3200" dirty="0" err="1"/>
              <a:t>Землі</a:t>
            </a:r>
            <a:r>
              <a:rPr lang="ru-RU" sz="3200" dirty="0"/>
              <a:t>, 1980-2010 </a:t>
            </a:r>
            <a:r>
              <a:rPr lang="ru-RU" sz="3200" dirty="0" err="1"/>
              <a:t>рр</a:t>
            </a:r>
            <a:r>
              <a:rPr lang="ru-RU" sz="3200" dirty="0"/>
              <a:t>., млн. км2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999033974919802E-2"/>
          <c:y val="0.21404350771942982"/>
          <c:w val="0.91454669728783899"/>
          <c:h val="0.7089250685769541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 льодовикогвого покриву Землі, 1980-2010 рр., млн. (км)^3</c:v>
                </c:pt>
              </c:strCache>
            </c:strRef>
          </c:tx>
          <c:marker>
            <c:symbol val="none"/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1980</c:v>
                </c:pt>
                <c:pt idx="1">
                  <c:v>1985</c:v>
                </c:pt>
                <c:pt idx="2">
                  <c:v>1990</c:v>
                </c:pt>
                <c:pt idx="3">
                  <c:v>1995</c:v>
                </c:pt>
                <c:pt idx="4">
                  <c:v>2000</c:v>
                </c:pt>
                <c:pt idx="5">
                  <c:v>2005</c:v>
                </c:pt>
                <c:pt idx="6">
                  <c:v>2010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17.72</c:v>
                </c:pt>
                <c:pt idx="1">
                  <c:v>17.059999999999999</c:v>
                </c:pt>
                <c:pt idx="2">
                  <c:v>16.34</c:v>
                </c:pt>
                <c:pt idx="3">
                  <c:v>15.89</c:v>
                </c:pt>
                <c:pt idx="4">
                  <c:v>15.53</c:v>
                </c:pt>
                <c:pt idx="5">
                  <c:v>14.17</c:v>
                </c:pt>
                <c:pt idx="6">
                  <c:v>13.25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635008"/>
        <c:axId val="58636544"/>
      </c:lineChart>
      <c:catAx>
        <c:axId val="5863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636544"/>
        <c:crosses val="autoZero"/>
        <c:auto val="1"/>
        <c:lblAlgn val="ctr"/>
        <c:lblOffset val="100"/>
        <c:noMultiLvlLbl val="0"/>
      </c:catAx>
      <c:valAx>
        <c:axId val="58636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635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Структура теоретично затоплених територій с/г угідь Південної Америки, %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теоретично затоплених територій Південної Америки, млн. га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Зернові</c:v>
                </c:pt>
                <c:pt idx="1">
                  <c:v>Бобові</c:v>
                </c:pt>
                <c:pt idx="2">
                  <c:v>Овочеві</c:v>
                </c:pt>
                <c:pt idx="3">
                  <c:v>Олійні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310</c:v>
                </c:pt>
                <c:pt idx="1">
                  <c:v>50</c:v>
                </c:pt>
                <c:pt idx="2">
                  <c:v>95</c:v>
                </c:pt>
                <c:pt idx="3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5.004422585524685E-2"/>
          <c:y val="0.18766128404857221"/>
          <c:w val="0.9"/>
          <c:h val="5.974507776973811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Структура теоретично </a:t>
            </a:r>
            <a:r>
              <a:rPr lang="ru-RU" dirty="0" err="1"/>
              <a:t>затоплених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 с/г </a:t>
            </a:r>
            <a:r>
              <a:rPr lang="ru-RU" dirty="0" err="1"/>
              <a:t>угідь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, </a:t>
            </a:r>
            <a:r>
              <a:rPr lang="ru-RU" dirty="0" smtClean="0"/>
              <a:t>%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теоретично затоплених територій Південної Америки, млн. га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Зернові</c:v>
                </c:pt>
                <c:pt idx="1">
                  <c:v>Техічні</c:v>
                </c:pt>
                <c:pt idx="2">
                  <c:v>Олійні </c:v>
                </c:pt>
                <c:pt idx="3">
                  <c:v>Рис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8.4</c:v>
                </c:pt>
                <c:pt idx="1">
                  <c:v>3.6</c:v>
                </c:pt>
                <c:pt idx="2">
                  <c:v>4.7</c:v>
                </c:pt>
                <c:pt idx="3">
                  <c:v>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5.2291653242721899E-2"/>
          <c:y val="0.19173376176361634"/>
          <c:w val="0.89999990988120993"/>
          <c:h val="5.987068620691939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1B42D-DAF8-4575-A8B0-870806AE75E3}" type="doc">
      <dgm:prSet loTypeId="urn:microsoft.com/office/officeart/2005/8/layout/h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8A243CE-5841-486D-87BF-E5EBFDC5271B}">
      <dgm:prSet phldrT="[Текст]" custT="1"/>
      <dgm:spPr/>
      <dgm:t>
        <a:bodyPr/>
        <a:lstStyle/>
        <a:p>
          <a:r>
            <a:rPr lang="uk-UA" sz="2800" b="1" dirty="0" smtClean="0"/>
            <a:t>Цикли Міланковича</a:t>
          </a:r>
          <a:endParaRPr lang="ru-RU" sz="2800" b="1" dirty="0"/>
        </a:p>
      </dgm:t>
    </dgm:pt>
    <dgm:pt modelId="{CE238ED4-4BC8-4CC3-910A-302379EBE01E}" type="parTrans" cxnId="{BD8EAD90-1437-4F67-BCCA-8F083DA7132E}">
      <dgm:prSet/>
      <dgm:spPr/>
      <dgm:t>
        <a:bodyPr/>
        <a:lstStyle/>
        <a:p>
          <a:endParaRPr lang="ru-RU"/>
        </a:p>
      </dgm:t>
    </dgm:pt>
    <dgm:pt modelId="{F83F6774-38B2-4350-AE9D-DB9C5FEFE957}" type="sibTrans" cxnId="{BD8EAD90-1437-4F67-BCCA-8F083DA7132E}">
      <dgm:prSet/>
      <dgm:spPr/>
      <dgm:t>
        <a:bodyPr/>
        <a:lstStyle/>
        <a:p>
          <a:endParaRPr lang="ru-RU"/>
        </a:p>
      </dgm:t>
    </dgm:pt>
    <dgm:pt modelId="{8061BDFA-B900-477D-978F-7F8DA42BF89C}">
      <dgm:prSet phldrT="[Текст]" custT="1"/>
      <dgm:spPr/>
      <dgm:t>
        <a:bodyPr/>
        <a:lstStyle/>
        <a:p>
          <a:r>
            <a:rPr lang="uk-UA" sz="3200" dirty="0" smtClean="0"/>
            <a:t>Цикли прецесії земної Осі</a:t>
          </a:r>
          <a:endParaRPr lang="ru-RU" sz="3200" dirty="0"/>
        </a:p>
      </dgm:t>
    </dgm:pt>
    <dgm:pt modelId="{E86217E4-CA1E-44AC-9E7D-0C7B8543A31D}" type="parTrans" cxnId="{430CF451-FC08-41FF-8777-72A26577366E}">
      <dgm:prSet/>
      <dgm:spPr/>
      <dgm:t>
        <a:bodyPr/>
        <a:lstStyle/>
        <a:p>
          <a:endParaRPr lang="ru-RU"/>
        </a:p>
      </dgm:t>
    </dgm:pt>
    <dgm:pt modelId="{09BC32EA-AF96-47D1-9A78-70DC93CDEA1E}" type="sibTrans" cxnId="{430CF451-FC08-41FF-8777-72A26577366E}">
      <dgm:prSet/>
      <dgm:spPr/>
      <dgm:t>
        <a:bodyPr/>
        <a:lstStyle/>
        <a:p>
          <a:endParaRPr lang="ru-RU"/>
        </a:p>
      </dgm:t>
    </dgm:pt>
    <dgm:pt modelId="{29BB7CAE-A619-4E8D-BF91-A3C950728545}">
      <dgm:prSet phldrT="[Текст]" custT="1"/>
      <dgm:spPr/>
      <dgm:t>
        <a:bodyPr/>
        <a:lstStyle/>
        <a:p>
          <a:r>
            <a:rPr lang="uk-UA" sz="2800" b="1" dirty="0" smtClean="0"/>
            <a:t>Цикли Глайсберга</a:t>
          </a:r>
          <a:endParaRPr lang="ru-RU" sz="2800" b="1" dirty="0"/>
        </a:p>
      </dgm:t>
    </dgm:pt>
    <dgm:pt modelId="{3D6B8E97-7D3B-4DF2-B4AF-45364ADF171C}" type="parTrans" cxnId="{2DF055B7-96AC-4701-8756-125030DC46A5}">
      <dgm:prSet/>
      <dgm:spPr/>
      <dgm:t>
        <a:bodyPr/>
        <a:lstStyle/>
        <a:p>
          <a:endParaRPr lang="ru-RU"/>
        </a:p>
      </dgm:t>
    </dgm:pt>
    <dgm:pt modelId="{1E02735B-ABF1-428D-97CA-517A065CEC73}" type="sibTrans" cxnId="{2DF055B7-96AC-4701-8756-125030DC46A5}">
      <dgm:prSet/>
      <dgm:spPr/>
      <dgm:t>
        <a:bodyPr/>
        <a:lstStyle/>
        <a:p>
          <a:endParaRPr lang="ru-RU"/>
        </a:p>
      </dgm:t>
    </dgm:pt>
    <dgm:pt modelId="{5709E71F-5DE6-4522-8AFB-7C136A90543C}">
      <dgm:prSet phldrT="[Текст]" custT="1"/>
      <dgm:spPr/>
      <dgm:t>
        <a:bodyPr/>
        <a:lstStyle/>
        <a:p>
          <a:r>
            <a:rPr lang="uk-UA" sz="2600" dirty="0" smtClean="0"/>
            <a:t>Цикли прецесії сонячної осі та ексцентриситету земної орбіти</a:t>
          </a:r>
          <a:endParaRPr lang="ru-RU" sz="2600" dirty="0"/>
        </a:p>
      </dgm:t>
    </dgm:pt>
    <dgm:pt modelId="{DE7FBC34-5382-496E-8EE5-6A2AC1C643A3}" type="parTrans" cxnId="{2780B418-E91F-4878-93F5-5D7BC428460B}">
      <dgm:prSet/>
      <dgm:spPr/>
      <dgm:t>
        <a:bodyPr/>
        <a:lstStyle/>
        <a:p>
          <a:endParaRPr lang="ru-RU"/>
        </a:p>
      </dgm:t>
    </dgm:pt>
    <dgm:pt modelId="{3800D3C2-EBD7-41FB-862C-A3063D6494FF}" type="sibTrans" cxnId="{2780B418-E91F-4878-93F5-5D7BC428460B}">
      <dgm:prSet/>
      <dgm:spPr/>
      <dgm:t>
        <a:bodyPr/>
        <a:lstStyle/>
        <a:p>
          <a:endParaRPr lang="ru-RU"/>
        </a:p>
      </dgm:t>
    </dgm:pt>
    <dgm:pt modelId="{0B6D7D02-2155-413E-9BD5-AFDC0E2DF78B}">
      <dgm:prSet phldrT="[Текст]" custT="1"/>
      <dgm:spPr/>
      <dgm:t>
        <a:bodyPr/>
        <a:lstStyle/>
        <a:p>
          <a:r>
            <a:rPr lang="uk-UA" sz="2800" b="1" dirty="0" smtClean="0"/>
            <a:t>Цикли Холлстатта</a:t>
          </a:r>
          <a:endParaRPr lang="ru-RU" sz="2800" b="1" dirty="0"/>
        </a:p>
      </dgm:t>
    </dgm:pt>
    <dgm:pt modelId="{D5604D1A-41DE-4E26-9649-ACE4EB07A0C2}" type="parTrans" cxnId="{F99E6BAB-D22C-4E7A-9C12-B66CEFAB538F}">
      <dgm:prSet/>
      <dgm:spPr/>
      <dgm:t>
        <a:bodyPr/>
        <a:lstStyle/>
        <a:p>
          <a:endParaRPr lang="ru-RU"/>
        </a:p>
      </dgm:t>
    </dgm:pt>
    <dgm:pt modelId="{45AEFEDB-1537-4EFF-BF73-CCB47E811EAB}" type="sibTrans" cxnId="{F99E6BAB-D22C-4E7A-9C12-B66CEFAB538F}">
      <dgm:prSet/>
      <dgm:spPr/>
      <dgm:t>
        <a:bodyPr/>
        <a:lstStyle/>
        <a:p>
          <a:endParaRPr lang="ru-RU"/>
        </a:p>
      </dgm:t>
    </dgm:pt>
    <dgm:pt modelId="{AE0D52FD-CBDD-4090-BDC4-DDAA54114638}">
      <dgm:prSet phldrT="[Текст]"/>
      <dgm:spPr/>
      <dgm:t>
        <a:bodyPr/>
        <a:lstStyle/>
        <a:p>
          <a:r>
            <a:rPr lang="uk-UA" dirty="0" smtClean="0"/>
            <a:t>Цикли сонячної активності та енергії, отримуваної Землею</a:t>
          </a:r>
          <a:endParaRPr lang="ru-RU" dirty="0"/>
        </a:p>
      </dgm:t>
    </dgm:pt>
    <dgm:pt modelId="{8E5FDF0D-9B5F-40D8-B33F-5137E3CFC8D6}" type="parTrans" cxnId="{F6E267BE-2FB5-4FA5-A456-29367D609900}">
      <dgm:prSet/>
      <dgm:spPr/>
      <dgm:t>
        <a:bodyPr/>
        <a:lstStyle/>
        <a:p>
          <a:endParaRPr lang="ru-RU"/>
        </a:p>
      </dgm:t>
    </dgm:pt>
    <dgm:pt modelId="{E315E61C-766F-4E9B-A712-2C7BA653AAF5}" type="sibTrans" cxnId="{F6E267BE-2FB5-4FA5-A456-29367D609900}">
      <dgm:prSet/>
      <dgm:spPr/>
      <dgm:t>
        <a:bodyPr/>
        <a:lstStyle/>
        <a:p>
          <a:endParaRPr lang="ru-RU"/>
        </a:p>
      </dgm:t>
    </dgm:pt>
    <dgm:pt modelId="{8F86A9E9-D8EA-48C1-A25B-AE5575980CE0}" type="pres">
      <dgm:prSet presAssocID="{0061B42D-DAF8-4575-A8B0-870806AE75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01DFD8-869A-4A52-A212-E51016AB44F4}" type="pres">
      <dgm:prSet presAssocID="{38A243CE-5841-486D-87BF-E5EBFDC5271B}" presName="composite" presStyleCnt="0"/>
      <dgm:spPr/>
    </dgm:pt>
    <dgm:pt modelId="{23190179-99A0-43F2-AFC1-F2F97E647EE3}" type="pres">
      <dgm:prSet presAssocID="{38A243CE-5841-486D-87BF-E5EBFDC5271B}" presName="parTx" presStyleLbl="alignNode1" presStyleIdx="0" presStyleCnt="3" custLinFactNeighborX="-387" custLinFactNeighborY="-61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DA16F-81BF-4D99-B34E-9011D5B3DD9E}" type="pres">
      <dgm:prSet presAssocID="{38A243CE-5841-486D-87BF-E5EBFDC5271B}" presName="desTx" presStyleLbl="alignAccFollowNode1" presStyleIdx="0" presStyleCnt="3" custScaleY="99185" custLinFactNeighborX="-103" custLinFactNeighborY="15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D365F-A42D-4D5C-898F-EC35A3F96D49}" type="pres">
      <dgm:prSet presAssocID="{F83F6774-38B2-4350-AE9D-DB9C5FEFE957}" presName="space" presStyleCnt="0"/>
      <dgm:spPr/>
    </dgm:pt>
    <dgm:pt modelId="{9F97C280-FC2A-4132-9E66-A458D23BEDF6}" type="pres">
      <dgm:prSet presAssocID="{29BB7CAE-A619-4E8D-BF91-A3C950728545}" presName="composite" presStyleCnt="0"/>
      <dgm:spPr/>
    </dgm:pt>
    <dgm:pt modelId="{DCCDE9D5-C0EB-4518-81D8-9679AD180094}" type="pres">
      <dgm:prSet presAssocID="{29BB7CAE-A619-4E8D-BF91-A3C950728545}" presName="parTx" presStyleLbl="alignNode1" presStyleIdx="1" presStyleCnt="3" custLinFactNeighborX="-957" custLinFactNeighborY="-61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827D7-2A8E-43E0-9ABB-1F0FF9941058}" type="pres">
      <dgm:prSet presAssocID="{29BB7CAE-A619-4E8D-BF91-A3C950728545}" presName="desTx" presStyleLbl="alignAccFollowNode1" presStyleIdx="1" presStyleCnt="3" custScaleY="98887" custLinFactNeighborX="0" custLinFactNeighborY="15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27724-9725-4284-8EBB-40B9037F659D}" type="pres">
      <dgm:prSet presAssocID="{1E02735B-ABF1-428D-97CA-517A065CEC73}" presName="space" presStyleCnt="0"/>
      <dgm:spPr/>
    </dgm:pt>
    <dgm:pt modelId="{827859D7-B302-4E04-8405-CF45D285ED2A}" type="pres">
      <dgm:prSet presAssocID="{0B6D7D02-2155-413E-9BD5-AFDC0E2DF78B}" presName="composite" presStyleCnt="0"/>
      <dgm:spPr/>
    </dgm:pt>
    <dgm:pt modelId="{D75049EF-2F6D-4F73-ADAA-D84FB32D628F}" type="pres">
      <dgm:prSet presAssocID="{0B6D7D02-2155-413E-9BD5-AFDC0E2DF78B}" presName="parTx" presStyleLbl="alignNode1" presStyleIdx="2" presStyleCnt="3" custLinFactNeighborX="-957" custLinFactNeighborY="-61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70E83-9990-425D-8CED-1695F472F703}" type="pres">
      <dgm:prSet presAssocID="{0B6D7D02-2155-413E-9BD5-AFDC0E2DF78B}" presName="desTx" presStyleLbl="alignAccFollowNode1" presStyleIdx="2" presStyleCnt="3" custScaleY="97897" custLinFactNeighborX="-352" custLinFactNeighborY="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517072-2144-457A-822E-50ECB1EBE8A8}" type="presOf" srcId="{38A243CE-5841-486D-87BF-E5EBFDC5271B}" destId="{23190179-99A0-43F2-AFC1-F2F97E647EE3}" srcOrd="0" destOrd="0" presId="urn:microsoft.com/office/officeart/2005/8/layout/hList1"/>
    <dgm:cxn modelId="{C5DD45BC-41CA-4B90-B704-9A5D54E73AD5}" type="presOf" srcId="{8061BDFA-B900-477D-978F-7F8DA42BF89C}" destId="{A28DA16F-81BF-4D99-B34E-9011D5B3DD9E}" srcOrd="0" destOrd="0" presId="urn:microsoft.com/office/officeart/2005/8/layout/hList1"/>
    <dgm:cxn modelId="{430CF451-FC08-41FF-8777-72A26577366E}" srcId="{38A243CE-5841-486D-87BF-E5EBFDC5271B}" destId="{8061BDFA-B900-477D-978F-7F8DA42BF89C}" srcOrd="0" destOrd="0" parTransId="{E86217E4-CA1E-44AC-9E7D-0C7B8543A31D}" sibTransId="{09BC32EA-AF96-47D1-9A78-70DC93CDEA1E}"/>
    <dgm:cxn modelId="{2DF055B7-96AC-4701-8756-125030DC46A5}" srcId="{0061B42D-DAF8-4575-A8B0-870806AE75E3}" destId="{29BB7CAE-A619-4E8D-BF91-A3C950728545}" srcOrd="1" destOrd="0" parTransId="{3D6B8E97-7D3B-4DF2-B4AF-45364ADF171C}" sibTransId="{1E02735B-ABF1-428D-97CA-517A065CEC73}"/>
    <dgm:cxn modelId="{CBD6C915-677B-41B0-86CD-D4F2CB88E97E}" type="presOf" srcId="{5709E71F-5DE6-4522-8AFB-7C136A90543C}" destId="{E5A827D7-2A8E-43E0-9ABB-1F0FF9941058}" srcOrd="0" destOrd="0" presId="urn:microsoft.com/office/officeart/2005/8/layout/hList1"/>
    <dgm:cxn modelId="{BD8EAD90-1437-4F67-BCCA-8F083DA7132E}" srcId="{0061B42D-DAF8-4575-A8B0-870806AE75E3}" destId="{38A243CE-5841-486D-87BF-E5EBFDC5271B}" srcOrd="0" destOrd="0" parTransId="{CE238ED4-4BC8-4CC3-910A-302379EBE01E}" sibTransId="{F83F6774-38B2-4350-AE9D-DB9C5FEFE957}"/>
    <dgm:cxn modelId="{F99E6BAB-D22C-4E7A-9C12-B66CEFAB538F}" srcId="{0061B42D-DAF8-4575-A8B0-870806AE75E3}" destId="{0B6D7D02-2155-413E-9BD5-AFDC0E2DF78B}" srcOrd="2" destOrd="0" parTransId="{D5604D1A-41DE-4E26-9649-ACE4EB07A0C2}" sibTransId="{45AEFEDB-1537-4EFF-BF73-CCB47E811EAB}"/>
    <dgm:cxn modelId="{E9629AA8-C50D-4D67-8984-CCE3C3525B9A}" type="presOf" srcId="{0B6D7D02-2155-413E-9BD5-AFDC0E2DF78B}" destId="{D75049EF-2F6D-4F73-ADAA-D84FB32D628F}" srcOrd="0" destOrd="0" presId="urn:microsoft.com/office/officeart/2005/8/layout/hList1"/>
    <dgm:cxn modelId="{08406AB8-5164-452A-80FB-FE1C7B936C41}" type="presOf" srcId="{29BB7CAE-A619-4E8D-BF91-A3C950728545}" destId="{DCCDE9D5-C0EB-4518-81D8-9679AD180094}" srcOrd="0" destOrd="0" presId="urn:microsoft.com/office/officeart/2005/8/layout/hList1"/>
    <dgm:cxn modelId="{2780B418-E91F-4878-93F5-5D7BC428460B}" srcId="{29BB7CAE-A619-4E8D-BF91-A3C950728545}" destId="{5709E71F-5DE6-4522-8AFB-7C136A90543C}" srcOrd="0" destOrd="0" parTransId="{DE7FBC34-5382-496E-8EE5-6A2AC1C643A3}" sibTransId="{3800D3C2-EBD7-41FB-862C-A3063D6494FF}"/>
    <dgm:cxn modelId="{1D163C00-E673-420C-8A79-C7BDE5D8A750}" type="presOf" srcId="{0061B42D-DAF8-4575-A8B0-870806AE75E3}" destId="{8F86A9E9-D8EA-48C1-A25B-AE5575980CE0}" srcOrd="0" destOrd="0" presId="urn:microsoft.com/office/officeart/2005/8/layout/hList1"/>
    <dgm:cxn modelId="{F6E267BE-2FB5-4FA5-A456-29367D609900}" srcId="{0B6D7D02-2155-413E-9BD5-AFDC0E2DF78B}" destId="{AE0D52FD-CBDD-4090-BDC4-DDAA54114638}" srcOrd="0" destOrd="0" parTransId="{8E5FDF0D-9B5F-40D8-B33F-5137E3CFC8D6}" sibTransId="{E315E61C-766F-4E9B-A712-2C7BA653AAF5}"/>
    <dgm:cxn modelId="{0E470660-560E-45EC-ADB4-805AF1DEE0A6}" type="presOf" srcId="{AE0D52FD-CBDD-4090-BDC4-DDAA54114638}" destId="{D8970E83-9990-425D-8CED-1695F472F703}" srcOrd="0" destOrd="0" presId="urn:microsoft.com/office/officeart/2005/8/layout/hList1"/>
    <dgm:cxn modelId="{1345C1F6-E23A-4F3C-AC85-D7B8954EDC4E}" type="presParOf" srcId="{8F86A9E9-D8EA-48C1-A25B-AE5575980CE0}" destId="{0101DFD8-869A-4A52-A212-E51016AB44F4}" srcOrd="0" destOrd="0" presId="urn:microsoft.com/office/officeart/2005/8/layout/hList1"/>
    <dgm:cxn modelId="{5E3F95DB-AB13-4C65-8DB3-55285B9E9480}" type="presParOf" srcId="{0101DFD8-869A-4A52-A212-E51016AB44F4}" destId="{23190179-99A0-43F2-AFC1-F2F97E647EE3}" srcOrd="0" destOrd="0" presId="urn:microsoft.com/office/officeart/2005/8/layout/hList1"/>
    <dgm:cxn modelId="{9300517C-2766-4823-9F27-543072EAA279}" type="presParOf" srcId="{0101DFD8-869A-4A52-A212-E51016AB44F4}" destId="{A28DA16F-81BF-4D99-B34E-9011D5B3DD9E}" srcOrd="1" destOrd="0" presId="urn:microsoft.com/office/officeart/2005/8/layout/hList1"/>
    <dgm:cxn modelId="{9348F9C5-9577-40E2-BB54-2EDF2056F7C5}" type="presParOf" srcId="{8F86A9E9-D8EA-48C1-A25B-AE5575980CE0}" destId="{803D365F-A42D-4D5C-898F-EC35A3F96D49}" srcOrd="1" destOrd="0" presId="urn:microsoft.com/office/officeart/2005/8/layout/hList1"/>
    <dgm:cxn modelId="{96285711-5775-46FD-B068-7ED73FD2C08D}" type="presParOf" srcId="{8F86A9E9-D8EA-48C1-A25B-AE5575980CE0}" destId="{9F97C280-FC2A-4132-9E66-A458D23BEDF6}" srcOrd="2" destOrd="0" presId="urn:microsoft.com/office/officeart/2005/8/layout/hList1"/>
    <dgm:cxn modelId="{4EAC52B6-EDD1-4391-81CB-4C460FE55A96}" type="presParOf" srcId="{9F97C280-FC2A-4132-9E66-A458D23BEDF6}" destId="{DCCDE9D5-C0EB-4518-81D8-9679AD180094}" srcOrd="0" destOrd="0" presId="urn:microsoft.com/office/officeart/2005/8/layout/hList1"/>
    <dgm:cxn modelId="{901BB828-3086-4FEF-972A-E25C6196831C}" type="presParOf" srcId="{9F97C280-FC2A-4132-9E66-A458D23BEDF6}" destId="{E5A827D7-2A8E-43E0-9ABB-1F0FF9941058}" srcOrd="1" destOrd="0" presId="urn:microsoft.com/office/officeart/2005/8/layout/hList1"/>
    <dgm:cxn modelId="{75EB6861-6122-4322-8A6F-B3CAA687C53D}" type="presParOf" srcId="{8F86A9E9-D8EA-48C1-A25B-AE5575980CE0}" destId="{CC427724-9725-4284-8EBB-40B9037F659D}" srcOrd="3" destOrd="0" presId="urn:microsoft.com/office/officeart/2005/8/layout/hList1"/>
    <dgm:cxn modelId="{C2F4D8FC-CD26-4CAB-974B-0F3650B17F0B}" type="presParOf" srcId="{8F86A9E9-D8EA-48C1-A25B-AE5575980CE0}" destId="{827859D7-B302-4E04-8405-CF45D285ED2A}" srcOrd="4" destOrd="0" presId="urn:microsoft.com/office/officeart/2005/8/layout/hList1"/>
    <dgm:cxn modelId="{F60B566B-F4C8-4676-979E-45AD2870765D}" type="presParOf" srcId="{827859D7-B302-4E04-8405-CF45D285ED2A}" destId="{D75049EF-2F6D-4F73-ADAA-D84FB32D628F}" srcOrd="0" destOrd="0" presId="urn:microsoft.com/office/officeart/2005/8/layout/hList1"/>
    <dgm:cxn modelId="{1D3CCE42-B507-49E3-BC73-8812CC3BF46F}" type="presParOf" srcId="{827859D7-B302-4E04-8405-CF45D285ED2A}" destId="{D8970E83-9990-425D-8CED-1695F472F70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90179-99A0-43F2-AFC1-F2F97E647EE3}">
      <dsp:nvSpPr>
        <dsp:cNvPr id="0" name=""/>
        <dsp:cNvSpPr/>
      </dsp:nvSpPr>
      <dsp:spPr>
        <a:xfrm>
          <a:off x="0" y="0"/>
          <a:ext cx="2786062" cy="100971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Цикли Міланковича</a:t>
          </a:r>
          <a:endParaRPr lang="ru-RU" sz="2800" b="1" kern="1200" dirty="0"/>
        </a:p>
      </dsp:txBody>
      <dsp:txXfrm>
        <a:off x="0" y="0"/>
        <a:ext cx="2786062" cy="1009715"/>
      </dsp:txXfrm>
    </dsp:sp>
    <dsp:sp modelId="{A28DA16F-81BF-4D99-B34E-9011D5B3DD9E}">
      <dsp:nvSpPr>
        <dsp:cNvPr id="0" name=""/>
        <dsp:cNvSpPr/>
      </dsp:nvSpPr>
      <dsp:spPr>
        <a:xfrm>
          <a:off x="0" y="1064158"/>
          <a:ext cx="2786062" cy="282427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kern="1200" dirty="0" smtClean="0"/>
            <a:t>Цикли прецесії земної Осі</a:t>
          </a:r>
          <a:endParaRPr lang="ru-RU" sz="3200" kern="1200" dirty="0"/>
        </a:p>
      </dsp:txBody>
      <dsp:txXfrm>
        <a:off x="0" y="1064158"/>
        <a:ext cx="2786062" cy="2824273"/>
      </dsp:txXfrm>
    </dsp:sp>
    <dsp:sp modelId="{DCCDE9D5-C0EB-4518-81D8-9679AD180094}">
      <dsp:nvSpPr>
        <dsp:cNvPr id="0" name=""/>
        <dsp:cNvSpPr/>
      </dsp:nvSpPr>
      <dsp:spPr>
        <a:xfrm>
          <a:off x="3152306" y="0"/>
          <a:ext cx="2786062" cy="1009715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Цикли Глайсберга</a:t>
          </a:r>
          <a:endParaRPr lang="ru-RU" sz="2800" b="1" kern="1200" dirty="0"/>
        </a:p>
      </dsp:txBody>
      <dsp:txXfrm>
        <a:off x="3152306" y="0"/>
        <a:ext cx="2786062" cy="1009715"/>
      </dsp:txXfrm>
    </dsp:sp>
    <dsp:sp modelId="{E5A827D7-2A8E-43E0-9ABB-1F0FF9941058}">
      <dsp:nvSpPr>
        <dsp:cNvPr id="0" name=""/>
        <dsp:cNvSpPr/>
      </dsp:nvSpPr>
      <dsp:spPr>
        <a:xfrm>
          <a:off x="3178968" y="1072643"/>
          <a:ext cx="2786062" cy="2815788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/>
            <a:t>Цикли прецесії сонячної осі та ексцентриситету земної орбіти</a:t>
          </a:r>
          <a:endParaRPr lang="ru-RU" sz="2600" kern="1200" dirty="0"/>
        </a:p>
      </dsp:txBody>
      <dsp:txXfrm>
        <a:off x="3178968" y="1072643"/>
        <a:ext cx="2786062" cy="2815788"/>
      </dsp:txXfrm>
    </dsp:sp>
    <dsp:sp modelId="{D75049EF-2F6D-4F73-ADAA-D84FB32D628F}">
      <dsp:nvSpPr>
        <dsp:cNvPr id="0" name=""/>
        <dsp:cNvSpPr/>
      </dsp:nvSpPr>
      <dsp:spPr>
        <a:xfrm>
          <a:off x="6328417" y="0"/>
          <a:ext cx="2786062" cy="1009715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Цикли Холлстатта</a:t>
          </a:r>
          <a:endParaRPr lang="ru-RU" sz="2800" b="1" kern="1200" dirty="0"/>
        </a:p>
      </dsp:txBody>
      <dsp:txXfrm>
        <a:off x="6328417" y="0"/>
        <a:ext cx="2786062" cy="1009715"/>
      </dsp:txXfrm>
    </dsp:sp>
    <dsp:sp modelId="{D8970E83-9990-425D-8CED-1695F472F703}">
      <dsp:nvSpPr>
        <dsp:cNvPr id="0" name=""/>
        <dsp:cNvSpPr/>
      </dsp:nvSpPr>
      <dsp:spPr>
        <a:xfrm>
          <a:off x="6345273" y="1074573"/>
          <a:ext cx="2786062" cy="2787598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Цикли сонячної активності та енергії, отримуваної Землею</a:t>
          </a:r>
          <a:endParaRPr lang="ru-RU" sz="2800" kern="1200" dirty="0"/>
        </a:p>
      </dsp:txBody>
      <dsp:txXfrm>
        <a:off x="6345273" y="1074573"/>
        <a:ext cx="2786062" cy="2787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6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9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2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3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5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01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2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27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7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55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8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68A50-9A97-48BB-AF44-EE04D5FD73DF}" type="datetimeFigureOut">
              <a:rPr lang="ru-RU" smtClean="0"/>
              <a:t>10.12.2013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04E1-B560-46B3-85E1-CFEF02EED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6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apcache.boston.com/universal/site_graphics/blogs/bigpicture/greenland_08_07/g18_146547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" r="20249" b="-68"/>
          <a:stretch/>
        </p:blipFill>
        <p:spPr bwMode="auto">
          <a:xfrm>
            <a:off x="-42630" y="-1"/>
            <a:ext cx="9191507" cy="68580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4"/>
          <p:cNvSpPr/>
          <p:nvPr/>
        </p:nvSpPr>
        <p:spPr>
          <a:xfrm>
            <a:off x="148965" y="182804"/>
            <a:ext cx="8850547" cy="1728192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524" y="262070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Прогноз соціально-економічного розвитку світу за умови абсолютного танення постійного льодовикового покриву Землі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Rounded Rectangle 4"/>
          <p:cNvSpPr/>
          <p:nvPr/>
        </p:nvSpPr>
        <p:spPr>
          <a:xfrm>
            <a:off x="163524" y="3720123"/>
            <a:ext cx="4192452" cy="2606615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3634" y="4115489"/>
            <a:ext cx="4613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Науковий керівник: 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Постільна Алла Петрівна </a:t>
            </a:r>
          </a:p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Вчитель географії та основ </a:t>
            </a: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кономіки ХЗОШ №118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ounded Rectangle 4"/>
          <p:cNvSpPr/>
          <p:nvPr/>
        </p:nvSpPr>
        <p:spPr>
          <a:xfrm>
            <a:off x="4642382" y="3717032"/>
            <a:ext cx="4357130" cy="2606615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2382" y="4330932"/>
            <a:ext cx="4613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Виконав: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Самошко Павло </a:t>
            </a:r>
          </a:p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Учень 11 класу </a:t>
            </a:r>
            <a:b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ХЗОШ №118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ounded Rectangle 4"/>
          <p:cNvSpPr/>
          <p:nvPr/>
        </p:nvSpPr>
        <p:spPr>
          <a:xfrm>
            <a:off x="148965" y="2263508"/>
            <a:ext cx="8855496" cy="1080120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93" y="2326619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Відділення: науки про Землю</a:t>
            </a:r>
          </a:p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Секція: географія та ландшафтознавство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1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-21105" y="113592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1105" y="11359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Вплив на сільське господарство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55402800"/>
              </p:ext>
            </p:extLst>
          </p:nvPr>
        </p:nvGraphicFramePr>
        <p:xfrm>
          <a:off x="107504" y="958083"/>
          <a:ext cx="4680520" cy="589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72494520"/>
              </p:ext>
            </p:extLst>
          </p:nvPr>
        </p:nvGraphicFramePr>
        <p:xfrm>
          <a:off x="4684309" y="970461"/>
          <a:ext cx="4438586" cy="5887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931050" y="2415055"/>
            <a:ext cx="2982088" cy="363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i="1" dirty="0">
                <a:effectLst/>
                <a:latin typeface="Times New Roman"/>
                <a:ea typeface="Calibri"/>
                <a:cs typeface="Times New Roman"/>
              </a:rPr>
              <a:t>Сумарна площа 51 млн. га 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Надпись 2"/>
          <p:cNvSpPr txBox="1">
            <a:spLocks noChangeArrowheads="1"/>
          </p:cNvSpPr>
          <p:nvPr/>
        </p:nvSpPr>
        <p:spPr bwMode="auto">
          <a:xfrm>
            <a:off x="5292080" y="2415055"/>
            <a:ext cx="3240360" cy="363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i="1" dirty="0">
                <a:effectLst/>
                <a:latin typeface="Times New Roman"/>
                <a:ea typeface="Calibri"/>
                <a:cs typeface="Times New Roman"/>
              </a:rPr>
              <a:t>Сумарна площа 23 млн. га 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61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-30240" y="184317"/>
            <a:ext cx="9144000" cy="1299184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617" y="1886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Напрямки розвитку сільського господарства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67" y="1844824"/>
            <a:ext cx="91186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uk-UA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Селекція нових видів рослин;</a:t>
            </a:r>
          </a:p>
          <a:p>
            <a:pPr marL="457200" indent="-457200">
              <a:buFontTx/>
              <a:buChar char="-"/>
            </a:pPr>
            <a:r>
              <a:rPr lang="uk-UA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Делокалізація сільськогосподарських угідь;</a:t>
            </a:r>
          </a:p>
          <a:p>
            <a:pPr marL="457200" indent="-457200">
              <a:buFontTx/>
              <a:buChar char="-"/>
            </a:pPr>
            <a:r>
              <a:rPr lang="uk-UA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Розробка нових технологій меліорації та культивації;</a:t>
            </a:r>
          </a:p>
        </p:txBody>
      </p:sp>
    </p:spTree>
    <p:extLst>
      <p:ext uri="{BB962C8B-B14F-4D97-AF65-F5344CB8AC3E}">
        <p14:creationId xmlns:p14="http://schemas.microsoft.com/office/powerpoint/2010/main" val="36159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6202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2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Вплив на добувну промисловість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5426397"/>
                  </p:ext>
                </p:extLst>
              </p:nvPr>
            </p:nvGraphicFramePr>
            <p:xfrm>
              <a:off x="15948" y="725125"/>
              <a:ext cx="9112104" cy="613287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7558"/>
                    <a:gridCol w="2277558"/>
                    <a:gridCol w="2278494"/>
                    <a:gridCol w="2278494"/>
                  </a:tblGrid>
                  <a:tr h="46285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000" b="1" dirty="0">
                              <a:effectLst/>
                            </a:rPr>
                            <a:t>Корисна копалина</a:t>
                          </a:r>
                          <a:endParaRPr lang="ru-RU" sz="14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 dirty="0">
                              <a:effectLst/>
                            </a:rPr>
                            <a:t>Регіони</a:t>
                          </a:r>
                          <a:endParaRPr lang="ru-RU" sz="16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>
                              <a:effectLst/>
                            </a:rPr>
                            <a:t>Родовища</a:t>
                          </a:r>
                          <a:endParaRPr lang="ru-RU" sz="16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 dirty="0">
                              <a:effectLst/>
                            </a:rPr>
                            <a:t>Видобуток, од./рік (%)</a:t>
                          </a:r>
                          <a:endParaRPr lang="ru-RU" sz="14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  <a:tr h="16200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 dirty="0">
                              <a:effectLst/>
                            </a:rPr>
                            <a:t>Нафта </a:t>
                          </a:r>
                          <a:endParaRPr lang="ru-RU" sz="16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Перська затока, 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Мексиканська затока, Північне море, Гвінейська затока, оз. Маракайбо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Чіконтепек,</a:t>
                          </a:r>
                          <a:br>
                            <a:rPr lang="uk-UA" sz="1600" b="1">
                              <a:effectLst/>
                            </a:rPr>
                          </a:br>
                          <a:r>
                            <a:rPr lang="uk-UA" sz="1600" b="1">
                              <a:effectLst/>
                            </a:rPr>
                            <a:t> Аль Гавар, Великий Бурган,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Шельф Болівар,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Серір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800" b="1" dirty="0">
                              <a:effectLst/>
                            </a:rPr>
                            <a:t>386 млн. т/рік </a:t>
                          </a:r>
                          <a:r>
                            <a:rPr lang="uk-UA" sz="1800" b="1" dirty="0" smtClean="0">
                              <a:effectLst/>
                            </a:rPr>
                            <a:t/>
                          </a:r>
                          <a:br>
                            <a:rPr lang="uk-UA" sz="1800" b="1" dirty="0" smtClean="0">
                              <a:effectLst/>
                            </a:rPr>
                          </a:br>
                          <a:r>
                            <a:rPr lang="uk-UA" sz="1800" b="1" dirty="0" smtClean="0">
                              <a:effectLst/>
                            </a:rPr>
                            <a:t>(</a:t>
                          </a:r>
                          <a:r>
                            <a:rPr lang="uk-UA" sz="1800" b="1" dirty="0">
                              <a:effectLst/>
                            </a:rPr>
                            <a:t>12%)</a:t>
                          </a:r>
                          <a:endParaRPr lang="ru-RU" sz="12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  <a:tr h="16200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>
                              <a:effectLst/>
                            </a:rPr>
                            <a:t>Природний газ</a:t>
                          </a:r>
                          <a:endParaRPr lang="ru-RU" sz="16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Перська затока, 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Мексиканська затока, Північне море, Каспійське море, </a:t>
                          </a:r>
                          <a:br>
                            <a:rPr lang="uk-UA" sz="1600" b="1">
                              <a:effectLst/>
                            </a:rPr>
                          </a:br>
                          <a:r>
                            <a:rPr lang="uk-UA" sz="1600" b="1">
                              <a:effectLst/>
                            </a:rPr>
                            <a:t>оз. Маракайбо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Тролль, </a:t>
                          </a:r>
                          <a:br>
                            <a:rPr lang="uk-UA" sz="1600" b="1">
                              <a:effectLst/>
                            </a:rPr>
                          </a:br>
                          <a:r>
                            <a:rPr lang="uk-UA" sz="1600" b="1">
                              <a:effectLst/>
                            </a:rPr>
                            <a:t>Аль Гавар,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Джанс, Караішганак,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Гроннінген,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Південний Парс,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800" b="1" dirty="0">
                              <a:effectLst/>
                            </a:rPr>
                            <a:t>304 млрд.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 b="1">
                                      <a:effectLst/>
                                      <a:latin typeface="Cambria Math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uk-UA" sz="1800" b="1" i="1">
                                      <a:effectLst/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1800" b="1" dirty="0" smtClean="0">
                              <a:effectLst/>
                            </a:rPr>
                            <a:t>/рік </a:t>
                          </a:r>
                          <a:r>
                            <a:rPr lang="uk-UA" sz="1800" b="1" dirty="0">
                              <a:effectLst/>
                            </a:rPr>
                            <a:t>(8%)</a:t>
                          </a:r>
                          <a:endParaRPr lang="ru-RU" sz="12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  <a:tr h="1350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>
                              <a:effectLst/>
                            </a:rPr>
                            <a:t>Алюміній</a:t>
                          </a:r>
                          <a:endParaRPr lang="ru-RU" sz="16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Північ Гвінейської затоки, Антильські о-ви,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О-в Калімантан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Хіммерслі, Кінгстонське, Фріа, Банга-Белітунг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800" b="1" dirty="0">
                              <a:effectLst/>
                            </a:rPr>
                            <a:t>112 000 т/рік </a:t>
                          </a:r>
                          <a:r>
                            <a:rPr lang="uk-UA" sz="1800" b="1" dirty="0" smtClean="0">
                              <a:effectLst/>
                            </a:rPr>
                            <a:t/>
                          </a:r>
                          <a:br>
                            <a:rPr lang="uk-UA" sz="1800" b="1" dirty="0" smtClean="0">
                              <a:effectLst/>
                            </a:rPr>
                          </a:br>
                          <a:r>
                            <a:rPr lang="uk-UA" sz="1800" b="1" dirty="0" smtClean="0">
                              <a:effectLst/>
                            </a:rPr>
                            <a:t>(</a:t>
                          </a:r>
                          <a:r>
                            <a:rPr lang="uk-UA" sz="1800" b="1" dirty="0">
                              <a:effectLst/>
                            </a:rPr>
                            <a:t>9%)</a:t>
                          </a:r>
                          <a:endParaRPr lang="ru-RU" sz="12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  <a:tr h="1080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 dirty="0">
                              <a:effectLst/>
                            </a:rPr>
                            <a:t>Вугілля</a:t>
                          </a:r>
                          <a:endParaRPr lang="ru-RU" sz="16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Дацин, Новий Південний Уельс, Брахмапутра, Манас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Хеньшуй, Фушунь, Латроб-Валлі, Камантрі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800" b="1" dirty="0">
                              <a:effectLst/>
                            </a:rPr>
                            <a:t>150 млн. т/рік </a:t>
                          </a:r>
                          <a:r>
                            <a:rPr lang="uk-UA" sz="1800" b="1" dirty="0" smtClean="0">
                              <a:effectLst/>
                            </a:rPr>
                            <a:t/>
                          </a:r>
                          <a:br>
                            <a:rPr lang="uk-UA" sz="1800" b="1" dirty="0" smtClean="0">
                              <a:effectLst/>
                            </a:rPr>
                          </a:br>
                          <a:r>
                            <a:rPr lang="uk-UA" sz="1800" b="1" dirty="0" smtClean="0">
                              <a:effectLst/>
                            </a:rPr>
                            <a:t>(</a:t>
                          </a:r>
                          <a:r>
                            <a:rPr lang="uk-UA" sz="1800" b="1" dirty="0">
                              <a:effectLst/>
                            </a:rPr>
                            <a:t>6%)</a:t>
                          </a:r>
                          <a:endParaRPr lang="ru-RU" sz="12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5426397"/>
                  </p:ext>
                </p:extLst>
              </p:nvPr>
            </p:nvGraphicFramePr>
            <p:xfrm>
              <a:off x="15948" y="725125"/>
              <a:ext cx="9112104" cy="613287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277558"/>
                    <a:gridCol w="2277558"/>
                    <a:gridCol w="2278494"/>
                    <a:gridCol w="2278494"/>
                  </a:tblGrid>
                  <a:tr h="46285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000" b="1" dirty="0">
                              <a:effectLst/>
                            </a:rPr>
                            <a:t>Корисна копалина</a:t>
                          </a:r>
                          <a:endParaRPr lang="ru-RU" sz="14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 dirty="0">
                              <a:effectLst/>
                            </a:rPr>
                            <a:t>Регіони</a:t>
                          </a:r>
                          <a:endParaRPr lang="ru-RU" sz="16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>
                              <a:effectLst/>
                            </a:rPr>
                            <a:t>Родовища</a:t>
                          </a:r>
                          <a:endParaRPr lang="ru-RU" sz="16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 dirty="0">
                              <a:effectLst/>
                            </a:rPr>
                            <a:t>Видобуток, од./рік (%)</a:t>
                          </a:r>
                          <a:endParaRPr lang="ru-RU" sz="14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  <a:tr h="16200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 dirty="0">
                              <a:effectLst/>
                            </a:rPr>
                            <a:t>Нафта </a:t>
                          </a:r>
                          <a:endParaRPr lang="ru-RU" sz="16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Перська затока, 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Мексиканська затока, Північне море, Гвінейська затока, оз. Маракайбо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Чіконтепек,</a:t>
                          </a:r>
                          <a:br>
                            <a:rPr lang="uk-UA" sz="1600" b="1">
                              <a:effectLst/>
                            </a:rPr>
                          </a:br>
                          <a:r>
                            <a:rPr lang="uk-UA" sz="1600" b="1">
                              <a:effectLst/>
                            </a:rPr>
                            <a:t> Аль Гавар, Великий Бурган,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Шельф Болівар,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Серір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800" b="1" dirty="0">
                              <a:effectLst/>
                            </a:rPr>
                            <a:t>386 млн. т/рік </a:t>
                          </a:r>
                          <a:r>
                            <a:rPr lang="uk-UA" sz="1800" b="1" dirty="0" smtClean="0">
                              <a:effectLst/>
                            </a:rPr>
                            <a:t/>
                          </a:r>
                          <a:br>
                            <a:rPr lang="uk-UA" sz="1800" b="1" dirty="0" smtClean="0">
                              <a:effectLst/>
                            </a:rPr>
                          </a:br>
                          <a:r>
                            <a:rPr lang="uk-UA" sz="1800" b="1" dirty="0" smtClean="0">
                              <a:effectLst/>
                            </a:rPr>
                            <a:t>(</a:t>
                          </a:r>
                          <a:r>
                            <a:rPr lang="uk-UA" sz="1800" b="1" dirty="0">
                              <a:effectLst/>
                            </a:rPr>
                            <a:t>12%)</a:t>
                          </a:r>
                          <a:endParaRPr lang="ru-RU" sz="12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  <a:tr h="16200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>
                              <a:effectLst/>
                            </a:rPr>
                            <a:t>Природний газ</a:t>
                          </a:r>
                          <a:endParaRPr lang="ru-RU" sz="16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Перська затока, 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Мексиканська затока, Північне море, Каспійське море, </a:t>
                          </a:r>
                          <a:br>
                            <a:rPr lang="uk-UA" sz="1600" b="1">
                              <a:effectLst/>
                            </a:rPr>
                          </a:br>
                          <a:r>
                            <a:rPr lang="uk-UA" sz="1600" b="1">
                              <a:effectLst/>
                            </a:rPr>
                            <a:t>оз. Маракайбо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Тролль, </a:t>
                          </a:r>
                          <a:br>
                            <a:rPr lang="uk-UA" sz="1600" b="1">
                              <a:effectLst/>
                            </a:rPr>
                          </a:br>
                          <a:r>
                            <a:rPr lang="uk-UA" sz="1600" b="1">
                              <a:effectLst/>
                            </a:rPr>
                            <a:t>Аль Гавар,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Джанс, Караішганак,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Гроннінген,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Південний Парс,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55693" marR="55693" marT="0" marB="0" anchor="ctr">
                        <a:blipFill rotWithShape="1">
                          <a:blip r:embed="rId2"/>
                          <a:stretch>
                            <a:fillRect l="-299733" t="-130943" r="-267" b="-150566"/>
                          </a:stretch>
                        </a:blipFill>
                      </a:tcPr>
                    </a:tc>
                  </a:tr>
                  <a:tr h="1350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>
                              <a:effectLst/>
                            </a:rPr>
                            <a:t>Алюміній</a:t>
                          </a:r>
                          <a:endParaRPr lang="ru-RU" sz="16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Північ Гвінейської затоки, Антильські о-ви,</a:t>
                          </a:r>
                          <a:endParaRPr lang="ru-RU" sz="1100" b="1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О-в Калімантан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Хіммерслі, Кінгстонське, Фріа, Банга-Белітунг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800" b="1" dirty="0">
                              <a:effectLst/>
                            </a:rPr>
                            <a:t>112 000 т/рік </a:t>
                          </a:r>
                          <a:r>
                            <a:rPr lang="uk-UA" sz="1800" b="1" dirty="0" smtClean="0">
                              <a:effectLst/>
                            </a:rPr>
                            <a:t/>
                          </a:r>
                          <a:br>
                            <a:rPr lang="uk-UA" sz="1800" b="1" dirty="0" smtClean="0">
                              <a:effectLst/>
                            </a:rPr>
                          </a:br>
                          <a:r>
                            <a:rPr lang="uk-UA" sz="1800" b="1" dirty="0" smtClean="0">
                              <a:effectLst/>
                            </a:rPr>
                            <a:t>(</a:t>
                          </a:r>
                          <a:r>
                            <a:rPr lang="uk-UA" sz="1800" b="1" dirty="0">
                              <a:effectLst/>
                            </a:rPr>
                            <a:t>9%)</a:t>
                          </a:r>
                          <a:endParaRPr lang="ru-RU" sz="12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  <a:tr h="10800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2400" b="1" dirty="0">
                              <a:effectLst/>
                            </a:rPr>
                            <a:t>Вугілля</a:t>
                          </a:r>
                          <a:endParaRPr lang="ru-RU" sz="16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Дацин, Новий Південний Уельс, Брахмапутра, Манас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600" b="1">
                              <a:effectLst/>
                            </a:rPr>
                            <a:t>Хеньшуй, Фушунь, Латроб-Валлі, Камантрі</a:t>
                          </a:r>
                          <a:endParaRPr lang="ru-RU" sz="11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4324350" algn="l"/>
                            </a:tabLst>
                          </a:pPr>
                          <a:r>
                            <a:rPr lang="uk-UA" sz="1800" b="1" dirty="0">
                              <a:effectLst/>
                            </a:rPr>
                            <a:t>150 млн. т/рік </a:t>
                          </a:r>
                          <a:r>
                            <a:rPr lang="uk-UA" sz="1800" b="1" dirty="0" smtClean="0">
                              <a:effectLst/>
                            </a:rPr>
                            <a:t/>
                          </a:r>
                          <a:br>
                            <a:rPr lang="uk-UA" sz="1800" b="1" dirty="0" smtClean="0">
                              <a:effectLst/>
                            </a:rPr>
                          </a:br>
                          <a:r>
                            <a:rPr lang="uk-UA" sz="1800" b="1" dirty="0" smtClean="0">
                              <a:effectLst/>
                            </a:rPr>
                            <a:t>(</a:t>
                          </a:r>
                          <a:r>
                            <a:rPr lang="uk-UA" sz="1800" b="1" dirty="0">
                              <a:effectLst/>
                            </a:rPr>
                            <a:t>6%)</a:t>
                          </a:r>
                          <a:endParaRPr lang="ru-RU" sz="12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55693" marR="55693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036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 bwMode="auto">
          <a:xfrm>
            <a:off x="503548" y="908720"/>
            <a:ext cx="8136904" cy="5942227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16202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2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Корисні копалини Антарктиди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138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6202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2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Можливі зміни у промисловому секторі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08720"/>
            <a:ext cx="91186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uk-UA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Транспортування промислових потужностей, що розташовані у ймовірній зоні затоплення</a:t>
            </a:r>
          </a:p>
          <a:p>
            <a:pPr marL="457200" indent="-457200">
              <a:buFontTx/>
              <a:buChar char="-"/>
            </a:pPr>
            <a:r>
              <a:rPr lang="uk-UA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Розробка технологій експлуатації затоплених родовищ</a:t>
            </a:r>
          </a:p>
          <a:p>
            <a:pPr marL="457200" indent="-457200">
              <a:buFontTx/>
              <a:buChar char="-"/>
            </a:pPr>
            <a:r>
              <a:rPr lang="uk-UA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Пошук методів експлуатації антарктичних родовищ корисних копалин</a:t>
            </a:r>
          </a:p>
        </p:txBody>
      </p:sp>
    </p:spTree>
    <p:extLst>
      <p:ext uri="{BB962C8B-B14F-4D97-AF65-F5344CB8AC3E}">
        <p14:creationId xmlns:p14="http://schemas.microsoft.com/office/powerpoint/2010/main" val="30430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6202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2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Вплив на інфраструктуру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99437" y="908720"/>
            <a:ext cx="8145125" cy="1009715"/>
            <a:chOff x="3152306" y="0"/>
            <a:chExt cx="2786062" cy="100971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152306" y="0"/>
              <a:ext cx="2786062" cy="1009715"/>
            </a:xfrm>
            <a:prstGeom prst="rect">
              <a:avLst/>
            </a:prstGeom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3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3152306" y="0"/>
              <a:ext cx="2786062" cy="1009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Е</a:t>
              </a:r>
              <a:r>
                <a:rPr lang="uk-UA" sz="3600" b="1" kern="120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лементи наземного сполучення Китаю та США у </a:t>
              </a:r>
              <a:r>
                <a:rPr lang="uk-UA" sz="3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з</a:t>
              </a:r>
              <a:r>
                <a:rPr lang="uk-UA" sz="3600" b="1" kern="120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оні затоплення</a:t>
              </a:r>
              <a:endParaRPr lang="ru-RU" sz="3600" b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pic>
        <p:nvPicPr>
          <p:cNvPr id="9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5164" r="11626" b="2916"/>
          <a:stretch>
            <a:fillRect/>
          </a:stretch>
        </p:blipFill>
        <p:spPr bwMode="auto">
          <a:xfrm>
            <a:off x="18971" y="2145739"/>
            <a:ext cx="4608513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717032"/>
            <a:ext cx="4608513" cy="2890837"/>
          </a:xfrm>
        </p:spPr>
      </p:pic>
    </p:spTree>
    <p:extLst>
      <p:ext uri="{BB962C8B-B14F-4D97-AF65-F5344CB8AC3E}">
        <p14:creationId xmlns:p14="http://schemas.microsoft.com/office/powerpoint/2010/main" val="295213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6202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2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Вплив на морський транспорт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http://www.mercury-game.narod.ru/izobrajenia0000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10056" r="1610" b="9488"/>
          <a:stretch/>
        </p:blipFill>
        <p:spPr bwMode="auto">
          <a:xfrm>
            <a:off x="-1" y="1460310"/>
            <a:ext cx="9169412" cy="53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809769"/>
            <a:ext cx="9122896" cy="650541"/>
            <a:chOff x="6328417" y="-2"/>
            <a:chExt cx="2786062" cy="119094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328417" y="-1"/>
              <a:ext cx="2786062" cy="1190943"/>
            </a:xfrm>
            <a:prstGeom prst="rect">
              <a:avLst/>
            </a:prstGeom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6328417" y="-2"/>
              <a:ext cx="2786062" cy="1190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dirty="0" smtClean="0"/>
                <a:t>Карта морського транспорту світу</a:t>
              </a:r>
              <a:endParaRPr lang="ru-RU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62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8431970_64b115174780ed765e37068450921c7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9" b="3084"/>
          <a:stretch/>
        </p:blipFill>
        <p:spPr bwMode="auto">
          <a:xfrm>
            <a:off x="-1822" y="805218"/>
            <a:ext cx="9144000" cy="60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23470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4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Північний морський шлях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535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565" y="1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65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Демографічні зміни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3770" r="13492" b="14925"/>
          <a:stretch>
            <a:fillRect/>
          </a:stretch>
        </p:blipFill>
        <p:spPr bwMode="auto">
          <a:xfrm>
            <a:off x="0" y="1196753"/>
            <a:ext cx="9119070" cy="566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809769"/>
            <a:ext cx="9122896" cy="458991"/>
            <a:chOff x="6328417" y="-2"/>
            <a:chExt cx="2786062" cy="84027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328417" y="0"/>
              <a:ext cx="2786062" cy="840272"/>
            </a:xfrm>
            <a:prstGeom prst="rect">
              <a:avLst/>
            </a:prstGeom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6328417" y="-2"/>
              <a:ext cx="2786062" cy="8402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dirty="0" smtClean="0"/>
                <a:t>Густота населення світу</a:t>
              </a:r>
              <a:endParaRPr lang="ru-RU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5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85026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502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Найбільші міста, які будуть затоплені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330101"/>
              </p:ext>
            </p:extLst>
          </p:nvPr>
        </p:nvGraphicFramePr>
        <p:xfrm>
          <a:off x="143508" y="967022"/>
          <a:ext cx="8856984" cy="594768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213800"/>
                <a:gridCol w="2213800"/>
                <a:gridCol w="2214692"/>
                <a:gridCol w="2214692"/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Назва міста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Населення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Назва міста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Населення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08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Шанхай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23,8 млн. ос.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Гонконг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7,2 млн. ос.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08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Токіо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13,0 млн. ос.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Стамбул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6,7 млн. ос.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231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Мумбаї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12,4 млн. ос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Ріо-де-Жанейро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6,3 млн. ос.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08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Джакарта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9,6 млн. ос.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Сінгапур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5,2 млн. ос.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41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Нью-Йорк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>
                          <a:effectLst/>
                        </a:rPr>
                        <a:t>8,3 млн. ос.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Санкт-Петербург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24350" algn="l"/>
                        </a:tabLst>
                      </a:pPr>
                      <a:r>
                        <a:rPr lang="uk-UA" sz="2400" dirty="0">
                          <a:effectLst/>
                        </a:rPr>
                        <a:t>5,0 млн. ос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7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0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 роботи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49" y="980728"/>
            <a:ext cx="91186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В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иявити </a:t>
            </a:r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причини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та наслідки можливого </a:t>
            </a:r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танення постійного льодовикового покриву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Землі;</a:t>
            </a:r>
          </a:p>
          <a:p>
            <a:pPr marL="457200" indent="-457200">
              <a:buFontTx/>
              <a:buChar char="-"/>
            </a:pPr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С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прогнозувати його вплив на </a:t>
            </a:r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соціально-економічний розвиток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суспільства та його складові;</a:t>
            </a:r>
          </a:p>
          <a:p>
            <a:pPr marL="457200" indent="-457200">
              <a:buFontTx/>
              <a:buChar char="-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Розробити стратегію попередження     та мінімізації наслідків танення льодовиків.</a:t>
            </a:r>
          </a:p>
        </p:txBody>
      </p:sp>
    </p:spTree>
    <p:extLst>
      <p:ext uri="{BB962C8B-B14F-4D97-AF65-F5344CB8AC3E}">
        <p14:creationId xmlns:p14="http://schemas.microsoft.com/office/powerpoint/2010/main" val="42744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85026"/>
            <a:ext cx="9144000" cy="1399758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502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Напрямки розвитку демографічного стану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74" y="1628800"/>
            <a:ext cx="91186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Масове переселення населення у незатоплені території</a:t>
            </a:r>
          </a:p>
          <a:p>
            <a:pPr marL="457200" indent="-457200">
              <a:buFontTx/>
              <a:buChar char="-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Збільшення загальної густоти населення</a:t>
            </a:r>
          </a:p>
          <a:p>
            <a:pPr marL="457200" indent="-457200">
              <a:buFontTx/>
              <a:buChar char="-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Збільшення попиту на робочі місця</a:t>
            </a:r>
          </a:p>
          <a:p>
            <a:pPr marL="457200" indent="-457200">
              <a:buFontTx/>
              <a:buChar char="-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Зниження рівня життя населення, через майнові втрати</a:t>
            </a:r>
          </a:p>
        </p:txBody>
      </p:sp>
    </p:spTree>
    <p:extLst>
      <p:ext uri="{BB962C8B-B14F-4D97-AF65-F5344CB8AC3E}">
        <p14:creationId xmlns:p14="http://schemas.microsoft.com/office/powerpoint/2010/main" val="3748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0902"/>
            <a:ext cx="9144000" cy="1323439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Стратегія мінімізації та попередження впливу танення льодовиків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74" y="1628800"/>
            <a:ext cx="91186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Зменшення антропогенного впливу на клімат</a:t>
            </a:r>
          </a:p>
          <a:p>
            <a:pPr marL="742950" indent="-742950">
              <a:buAutoNum type="arabicPeriod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Будівництво захисних споруд</a:t>
            </a:r>
          </a:p>
          <a:p>
            <a:pPr marL="742950" indent="-742950">
              <a:buAutoNum type="arabicPeriod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Підтримка стану населення</a:t>
            </a:r>
          </a:p>
          <a:p>
            <a:pPr marL="742950" indent="-742950">
              <a:buAutoNum type="arabicPeriod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Мобілізація промислових потужностей</a:t>
            </a:r>
          </a:p>
          <a:p>
            <a:pPr marL="742950" indent="-742950">
              <a:buAutoNum type="arabicPeriod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Фінансування та проведення кліматологічних досліджень</a:t>
            </a:r>
          </a:p>
        </p:txBody>
      </p:sp>
    </p:spTree>
    <p:extLst>
      <p:ext uri="{BB962C8B-B14F-4D97-AF65-F5344CB8AC3E}">
        <p14:creationId xmlns:p14="http://schemas.microsoft.com/office/powerpoint/2010/main" val="220135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0902"/>
            <a:ext cx="9144000" cy="820095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69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Висновки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429" y="1124744"/>
            <a:ext cx="91186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Антропогенна діяльність не є основною причиною глобального потепління</a:t>
            </a:r>
          </a:p>
          <a:p>
            <a:pPr marL="742950" indent="-742950">
              <a:buAutoNum type="arabicPeriod"/>
            </a:pP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Після танення льодовикового покриву рівень Світового океану підніметься на 63 метри та зміниться клімат</a:t>
            </a:r>
          </a:p>
        </p:txBody>
      </p:sp>
    </p:spTree>
    <p:extLst>
      <p:ext uri="{BB962C8B-B14F-4D97-AF65-F5344CB8AC3E}">
        <p14:creationId xmlns:p14="http://schemas.microsoft.com/office/powerpoint/2010/main" val="7029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0903"/>
            <a:ext cx="9144000" cy="681794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8" y="-6369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Висновки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453" y="729378"/>
            <a:ext cx="91186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3. Вплив танення льодовиків:</a:t>
            </a:r>
          </a:p>
          <a:p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   - Затоплення с/г угідь;</a:t>
            </a:r>
          </a:p>
          <a:p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   - Транслокація с/г угідь;</a:t>
            </a:r>
          </a:p>
          <a:p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   - Затоплення родовищ КК;</a:t>
            </a:r>
          </a:p>
          <a:p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   - Мобілізація та переміщення</a:t>
            </a:r>
          </a:p>
          <a:p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     промислових потужностей;</a:t>
            </a:r>
          </a:p>
          <a:p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   - Пошкодження інфраструктури;</a:t>
            </a:r>
          </a:p>
          <a:p>
            <a:r>
              <a:rPr lang="uk-UA" sz="4000" b="1" dirty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    - Зміна стану населення Землі.</a:t>
            </a:r>
          </a:p>
          <a:p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4. Була розроблена стратегія мінімізації впливу танення льодовикового покриву</a:t>
            </a:r>
          </a:p>
        </p:txBody>
      </p:sp>
    </p:spTree>
    <p:extLst>
      <p:ext uri="{BB962C8B-B14F-4D97-AF65-F5344CB8AC3E}">
        <p14:creationId xmlns:p14="http://schemas.microsoft.com/office/powerpoint/2010/main" val="28075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dealbox.org/uploads/gallery/album_2/gallery_14_2_34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58924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" y="55892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Дякую за увагу!!!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0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Передумови танення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28061597"/>
              </p:ext>
            </p:extLst>
          </p:nvPr>
        </p:nvGraphicFramePr>
        <p:xfrm>
          <a:off x="9754" y="980728"/>
          <a:ext cx="9134246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26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116633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Сонячні та планетарні цикли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28258558"/>
              </p:ext>
            </p:extLst>
          </p:nvPr>
        </p:nvGraphicFramePr>
        <p:xfrm>
          <a:off x="12674" y="1077277"/>
          <a:ext cx="914400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349" y="4939444"/>
            <a:ext cx="9118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Взаємодія циклів визначає довгострокові зміни кліматичного режиму Землі</a:t>
            </a:r>
          </a:p>
        </p:txBody>
      </p:sp>
    </p:spTree>
    <p:extLst>
      <p:ext uri="{BB962C8B-B14F-4D97-AF65-F5344CB8AC3E}">
        <p14:creationId xmlns:p14="http://schemas.microsoft.com/office/powerpoint/2010/main" val="32205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12674" y="1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74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Гляціали та інтергляціали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0" y="1998260"/>
            <a:ext cx="7488832" cy="4883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74" y="797931"/>
            <a:ext cx="9118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Графік зміни середньорічної </a:t>
            </a:r>
            <a:br>
              <a:rPr lang="uk-UA" sz="36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</a:br>
            <a:r>
              <a:rPr lang="uk-UA" sz="36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9900"/>
                </a:solidFill>
              </a:rPr>
              <a:t>температури Землі</a:t>
            </a:r>
          </a:p>
        </p:txBody>
      </p:sp>
    </p:spTree>
    <p:extLst>
      <p:ext uri="{BB962C8B-B14F-4D97-AF65-F5344CB8AC3E}">
        <p14:creationId xmlns:p14="http://schemas.microsoft.com/office/powerpoint/2010/main" val="29915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12674" y="188641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74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Підняття рівня води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422900"/>
                  </p:ext>
                </p:extLst>
              </p:nvPr>
            </p:nvGraphicFramePr>
            <p:xfrm>
              <a:off x="-14433" y="1196752"/>
              <a:ext cx="9158433" cy="40324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52811"/>
                    <a:gridCol w="3052811"/>
                    <a:gridCol w="3052811"/>
                  </a:tblGrid>
                  <a:tr h="14110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Антарктида (материкова частина) 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Гренландія та Канадський Арктичний архіпелаг 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Гірські льодовики та вічна мерзлота </a:t>
                          </a:r>
                          <a:endParaRPr lang="ru-RU" sz="2400" dirty="0"/>
                        </a:p>
                      </a:txBody>
                      <a:tcPr anchor="ctr"/>
                    </a:tc>
                  </a:tr>
                  <a:tr h="1310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28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26.32 млн.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2.45 млн.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uk-UA" sz="28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0.2-0.3 млн.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sz="2800" dirty="0"/>
                        </a:p>
                      </a:txBody>
                      <a:tcPr anchor="ctr"/>
                    </a:tc>
                  </a:tr>
                  <a:tr h="1310675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3200" b="1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𝟐𝟖</m:t>
                                </m:r>
                                <m:r>
                                  <a:rPr lang="uk-UA" sz="3200" b="1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uk-UA" sz="3200" b="1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𝟖𝟎𝟎</m:t>
                                </m:r>
                                <m:r>
                                  <a:rPr lang="uk-UA" sz="3200" b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uk-UA" sz="32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𝟎𝟎𝟎</m:t>
                                </m:r>
                                <m:r>
                                  <a:rPr lang="uk-UA" sz="3200" b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sz="32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32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км</m:t>
                                    </m:r>
                                  </m:e>
                                  <m:sup>
                                    <m:r>
                                      <a:rPr lang="uk-UA" sz="32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uk-UA" sz="32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r>
                                  <a:rPr lang="uk-UA" sz="32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uk-UA" sz="32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uk-UA" sz="32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𝟖𝟕𝟐</m:t>
                                </m:r>
                                <m:r>
                                  <a:rPr lang="uk-UA" sz="32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uk-UA" sz="32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𝟐𝟓𝟏𝟏𝟑𝟔𝟎𝟎</m:t>
                                </m:r>
                                <m:r>
                                  <a:rPr lang="uk-UA" sz="3200" b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ru-RU" sz="32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32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км</m:t>
                                    </m:r>
                                  </m:e>
                                  <m:sup>
                                    <m:r>
                                      <a:rPr lang="uk-UA" sz="32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422900"/>
                  </p:ext>
                </p:extLst>
              </p:nvPr>
            </p:nvGraphicFramePr>
            <p:xfrm>
              <a:off x="-14433" y="1196752"/>
              <a:ext cx="9158433" cy="40324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52811"/>
                    <a:gridCol w="3052811"/>
                    <a:gridCol w="3052811"/>
                  </a:tblGrid>
                  <a:tr h="14110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Антарктида (материкова частина) 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Гренландія та Канадський Арктичний архіпелаг 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b="1" kern="1200" dirty="0" smtClean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Гірські льодовики та вічна мерзлота </a:t>
                          </a:r>
                          <a:endParaRPr lang="ru-RU" sz="2400" dirty="0"/>
                        </a:p>
                      </a:txBody>
                      <a:tcPr anchor="ctr"/>
                    </a:tc>
                  </a:tr>
                  <a:tr h="131067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200" t="-107907" r="-1998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400" t="-107907" r="-1002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200000" t="-107907" b="-100000"/>
                          </a:stretch>
                        </a:blipFill>
                      </a:tcPr>
                    </a:tc>
                  </a:tr>
                  <a:tr h="1310675">
                    <a:tc gridSpan="3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67" t="-20790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8" name="Группа 7"/>
          <p:cNvGrpSpPr/>
          <p:nvPr/>
        </p:nvGrpSpPr>
        <p:grpSpPr>
          <a:xfrm>
            <a:off x="512111" y="5517232"/>
            <a:ext cx="8145125" cy="1009715"/>
            <a:chOff x="3152306" y="0"/>
            <a:chExt cx="2786062" cy="100971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152306" y="0"/>
              <a:ext cx="2786062" cy="1009715"/>
            </a:xfrm>
            <a:prstGeom prst="rect">
              <a:avLst/>
            </a:prstGeom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3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3152306" y="0"/>
              <a:ext cx="2786062" cy="1009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b="1" kern="120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Підняття рівня води складатиме близько 63 метрів</a:t>
              </a:r>
              <a:endParaRPr lang="ru-RU" sz="3600" b="1" kern="1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7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944724"/>
            <a:ext cx="7884368" cy="59132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71877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187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Карта територій, які будуть затоплені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103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0" y="71877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187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Площа територій, що будуть затоплені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3697616"/>
                  </p:ext>
                </p:extLst>
              </p:nvPr>
            </p:nvGraphicFramePr>
            <p:xfrm>
              <a:off x="197768" y="1124744"/>
              <a:ext cx="8748464" cy="5400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74232"/>
                    <a:gridCol w="4374232"/>
                  </a:tblGrid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dirty="0" smtClean="0"/>
                            <a:t>Частина світу/материк</a:t>
                          </a:r>
                          <a:endParaRPr lang="ru-RU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dirty="0" smtClean="0"/>
                            <a:t>Площа територій</a:t>
                          </a:r>
                          <a:endParaRPr lang="ru-RU" sz="2800" dirty="0"/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Азія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1 430 000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2400" dirty="0"/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Південна</a:t>
                          </a:r>
                          <a:r>
                            <a:rPr lang="uk-UA" sz="2400" baseline="0" dirty="0" smtClean="0"/>
                            <a:t> Америка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uk-UA" sz="2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1 230 000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24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Європа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840 000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2400" dirty="0"/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Північна Америка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690 000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2400" dirty="0"/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Австралія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630 000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2400" dirty="0"/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Африка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570 000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4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ru-RU" sz="2400" dirty="0"/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3200" b="1" dirty="0" smtClean="0"/>
                            <a:t>Загальна</a:t>
                          </a:r>
                          <a:endParaRPr lang="ru-RU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uk-UA" sz="2400" b="1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𝟓</m:t>
                              </m:r>
                              <m:r>
                                <a:rPr lang="uk-UA" sz="2400" b="1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uk-UA" sz="2400" b="1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𝟒𝟑𝟎</m:t>
                              </m:r>
                              <m:r>
                                <a:rPr lang="uk-UA" sz="2400" b="1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uk-UA" sz="2400" b="1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𝟎𝟎𝟎</m:t>
                              </m:r>
                              <m:r>
                                <a:rPr lang="uk-UA" sz="2400" b="1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ru-RU" sz="24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км</m:t>
                                  </m:r>
                                </m:e>
                                <m:sup>
                                  <m:r>
                                    <a:rPr lang="uk-UA" sz="24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dirty="0" smtClean="0"/>
                            <a:t> </a:t>
                          </a:r>
                          <a:r>
                            <a:rPr lang="ru-RU" sz="2400" b="1" dirty="0" smtClean="0"/>
                            <a:t>(5%)</a:t>
                          </a:r>
                          <a:endParaRPr lang="ru-RU" b="1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3697616"/>
                  </p:ext>
                </p:extLst>
              </p:nvPr>
            </p:nvGraphicFramePr>
            <p:xfrm>
              <a:off x="197768" y="1124744"/>
              <a:ext cx="8748464" cy="5400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74232"/>
                    <a:gridCol w="4374232"/>
                  </a:tblGrid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dirty="0" smtClean="0"/>
                            <a:t>Частина світу/материк</a:t>
                          </a:r>
                          <a:endParaRPr lang="ru-RU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dirty="0" smtClean="0"/>
                            <a:t>Площа територій</a:t>
                          </a:r>
                          <a:endParaRPr lang="ru-RU" sz="2800" dirty="0"/>
                        </a:p>
                      </a:txBody>
                      <a:tcPr anchor="ctr"/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Азія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000" t="-101818" b="-627273"/>
                          </a:stretch>
                        </a:blipFill>
                      </a:tcPr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Південна</a:t>
                          </a:r>
                          <a:r>
                            <a:rPr lang="uk-UA" sz="2400" baseline="0" dirty="0" smtClean="0"/>
                            <a:t> Америка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000" t="-200000" b="-521622"/>
                          </a:stretch>
                        </a:blipFill>
                      </a:tcPr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Європа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000" t="-300000" b="-421622"/>
                          </a:stretch>
                        </a:blipFill>
                      </a:tcPr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Північна Америка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000" t="-403636" b="-325455"/>
                          </a:stretch>
                        </a:blipFill>
                      </a:tcPr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Австралія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000" t="-499099" b="-222523"/>
                          </a:stretch>
                        </a:blipFill>
                      </a:tcPr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400" dirty="0" smtClean="0"/>
                            <a:t>Африка</a:t>
                          </a:r>
                          <a:endParaRPr lang="ru-RU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000" t="-604545" b="-124545"/>
                          </a:stretch>
                        </a:blipFill>
                      </a:tcPr>
                    </a:tc>
                  </a:tr>
                  <a:tr h="67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3200" b="1" dirty="0" smtClean="0"/>
                            <a:t>Загальна</a:t>
                          </a:r>
                          <a:endParaRPr lang="ru-RU" sz="3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100000" t="-698198" b="-2342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082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-21104" y="1"/>
            <a:ext cx="9144000" cy="769441"/>
          </a:xfrm>
          <a:prstGeom prst="roundRect">
            <a:avLst>
              <a:gd name="adj" fmla="val 13120"/>
            </a:avLst>
          </a:prstGeom>
          <a:gradFill flip="none" rotWithShape="1">
            <a:gsLst>
              <a:gs pos="0">
                <a:schemeClr val="bg1">
                  <a:lumMod val="71000"/>
                  <a:lumOff val="29000"/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1104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Кліматичні зміни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 descr="http://school.xvatit.com/images/b/b4/Kartaklimati4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15592"/>
          <a:stretch/>
        </p:blipFill>
        <p:spPr bwMode="auto">
          <a:xfrm>
            <a:off x="0" y="1433015"/>
            <a:ext cx="9101792" cy="54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784948"/>
            <a:ext cx="9122896" cy="571325"/>
            <a:chOff x="6328417" y="0"/>
            <a:chExt cx="2786062" cy="100971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328417" y="0"/>
              <a:ext cx="2786062" cy="1009715"/>
            </a:xfrm>
            <a:prstGeom prst="rect">
              <a:avLst/>
            </a:prstGeom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3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6328417" y="0"/>
              <a:ext cx="2786062" cy="1009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/>
                <a:t>Карта кліматичних поясів Землі</a:t>
              </a:r>
              <a:endParaRPr lang="ru-RU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21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19191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945</TotalTime>
  <Words>673</Words>
  <Application>Microsoft Office PowerPoint</Application>
  <PresentationFormat>Экран (4:3)</PresentationFormat>
  <Paragraphs>152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Pasha</dc:creator>
  <cp:lastModifiedBy>Pasha</cp:lastModifiedBy>
  <cp:revision>28</cp:revision>
  <dcterms:created xsi:type="dcterms:W3CDTF">2013-12-09T12:10:24Z</dcterms:created>
  <dcterms:modified xsi:type="dcterms:W3CDTF">2013-12-10T11:35:16Z</dcterms:modified>
</cp:coreProperties>
</file>