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90" r:id="rId4"/>
    <p:sldId id="286" r:id="rId5"/>
    <p:sldId id="301" r:id="rId6"/>
    <p:sldId id="302" r:id="rId7"/>
    <p:sldId id="303" r:id="rId8"/>
    <p:sldId id="304" r:id="rId9"/>
    <p:sldId id="305" r:id="rId10"/>
    <p:sldId id="282" r:id="rId11"/>
    <p:sldId id="291" r:id="rId12"/>
    <p:sldId id="258" r:id="rId13"/>
    <p:sldId id="292" r:id="rId14"/>
    <p:sldId id="294" r:id="rId15"/>
    <p:sldId id="262" r:id="rId16"/>
    <p:sldId id="260" r:id="rId17"/>
    <p:sldId id="287" r:id="rId18"/>
    <p:sldId id="261" r:id="rId19"/>
    <p:sldId id="288" r:id="rId20"/>
    <p:sldId id="281" r:id="rId21"/>
    <p:sldId id="263" r:id="rId22"/>
    <p:sldId id="264" r:id="rId23"/>
    <p:sldId id="265" r:id="rId24"/>
    <p:sldId id="284" r:id="rId25"/>
    <p:sldId id="306" r:id="rId26"/>
    <p:sldId id="307" r:id="rId27"/>
    <p:sldId id="266" r:id="rId28"/>
    <p:sldId id="289" r:id="rId29"/>
    <p:sldId id="27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33CC"/>
    <a:srgbClr val="E7EC14"/>
    <a:srgbClr val="9900FF"/>
    <a:srgbClr val="FF33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03" autoAdjust="0"/>
    <p:restoredTop sz="94624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uk-UA" dirty="0" smtClean="0">
                <a:solidFill>
                  <a:srgbClr val="C00000"/>
                </a:solidFill>
              </a:rPr>
              <a:t>К</a:t>
            </a:r>
            <a:r>
              <a:rPr lang="ru-RU" dirty="0" err="1" smtClean="0">
                <a:solidFill>
                  <a:srgbClr val="C00000"/>
                </a:solidFill>
              </a:rPr>
              <a:t>ількість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відвідувачів</a:t>
            </a:r>
            <a:endParaRPr lang="ru-RU" dirty="0">
              <a:solidFill>
                <a:srgbClr val="C00000"/>
              </a:solidFill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користувачів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БАТЬКИ</c:v>
                </c:pt>
                <c:pt idx="1">
                  <c:v>УЧНІ</c:v>
                </c:pt>
                <c:pt idx="2">
                  <c:v>ВЧИТЕЛІ</c:v>
                </c:pt>
                <c:pt idx="3">
                  <c:v>УПРАВЛІНЦІ</c:v>
                </c:pt>
                <c:pt idx="4">
                  <c:v>ПАРТНЕРИ</c:v>
                </c:pt>
                <c:pt idx="5">
                  <c:v>ІНШІ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16038</c:v>
                </c:pt>
                <c:pt idx="1">
                  <c:v>17550</c:v>
                </c:pt>
                <c:pt idx="2">
                  <c:v>6827</c:v>
                </c:pt>
                <c:pt idx="3">
                  <c:v>6395</c:v>
                </c:pt>
                <c:pt idx="4">
                  <c:v>5192</c:v>
                </c:pt>
                <c:pt idx="5">
                  <c:v>3843</c:v>
                </c:pt>
              </c:numCache>
            </c:numRef>
          </c:val>
        </c:ser>
        <c:dLbls>
          <c:showVal val="1"/>
        </c:dLbls>
        <c:shape val="box"/>
        <c:axId val="94101888"/>
        <c:axId val="94103424"/>
        <c:axId val="0"/>
      </c:bar3DChart>
      <c:catAx>
        <c:axId val="94101888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94103424"/>
        <c:crosses val="autoZero"/>
        <c:auto val="1"/>
        <c:lblAlgn val="ctr"/>
        <c:lblOffset val="100"/>
      </c:catAx>
      <c:valAx>
        <c:axId val="94103424"/>
        <c:scaling>
          <c:orientation val="minMax"/>
        </c:scaling>
        <c:delete val="1"/>
        <c:axPos val="l"/>
        <c:numFmt formatCode="General" sourceLinked="1"/>
        <c:tickLblPos val="none"/>
        <c:crossAx val="941018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layout/>
      <c:txPr>
        <a:bodyPr/>
        <a:lstStyle/>
        <a:p>
          <a:pPr>
            <a:defRPr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відвідувачів</c:v>
                </c:pt>
              </c:strCache>
            </c:strRef>
          </c:tx>
          <c:dLbls>
            <c:dLbl>
              <c:idx val="0"/>
              <c:layout>
                <c:manualLayout>
                  <c:x val="8.7466046644885092E-3"/>
                  <c:y val="-2.469170092211985E-2"/>
                </c:manualLayout>
              </c:layout>
              <c:showVal val="1"/>
            </c:dLbl>
            <c:dLbl>
              <c:idx val="1"/>
              <c:layout>
                <c:manualLayout>
                  <c:x val="-5.3450855480808791E-17"/>
                  <c:y val="-3.5273858460171219E-2"/>
                </c:manualLayout>
              </c:layout>
              <c:showVal val="1"/>
            </c:dLbl>
            <c:dLbl>
              <c:idx val="2"/>
              <c:layout>
                <c:manualLayout>
                  <c:x val="2.9155348881628438E-2"/>
                  <c:y val="-4.585601599822252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9308</c:v>
                </c:pt>
                <c:pt idx="1">
                  <c:v>18616</c:v>
                </c:pt>
                <c:pt idx="2">
                  <c:v>27925</c:v>
                </c:pt>
              </c:numCache>
            </c:numRef>
          </c:val>
        </c:ser>
        <c:dLbls>
          <c:showVal val="1"/>
        </c:dLbls>
        <c:shape val="box"/>
        <c:axId val="114194304"/>
        <c:axId val="114195840"/>
        <c:axId val="0"/>
      </c:bar3DChart>
      <c:catAx>
        <c:axId val="114194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>
                <a:solidFill>
                  <a:schemeClr val="accent3">
                    <a:lumMod val="50000"/>
                  </a:schemeClr>
                </a:solidFill>
              </a:defRPr>
            </a:pPr>
            <a:endParaRPr lang="ru-RU"/>
          </a:p>
        </c:txPr>
        <c:crossAx val="114195840"/>
        <c:crosses val="autoZero"/>
        <c:auto val="1"/>
        <c:lblAlgn val="ctr"/>
        <c:lblOffset val="100"/>
      </c:catAx>
      <c:valAx>
        <c:axId val="114195840"/>
        <c:scaling>
          <c:orientation val="minMax"/>
        </c:scaling>
        <c:delete val="1"/>
        <c:axPos val="l"/>
        <c:numFmt formatCode="General" sourceLinked="1"/>
        <c:tickLblPos val="none"/>
        <c:crossAx val="114194304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12406-6BE7-4353-B962-7A059F552A17}" type="doc">
      <dgm:prSet loTypeId="urn:microsoft.com/office/officeart/2005/8/layout/target2" loCatId="relationship" qsTypeId="urn:microsoft.com/office/officeart/2005/8/quickstyle/simple1" qsCatId="simple" csTypeId="urn:microsoft.com/office/officeart/2005/8/colors/colorful5" csCatId="colorful" phldr="1"/>
      <dgm:spPr/>
    </dgm:pt>
    <dgm:pt modelId="{4E25F823-D312-43E5-A782-2C7A80BA989F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uk-UA" sz="2800" b="1" dirty="0" smtClean="0"/>
            <a:t>Творча група над інформаційним супроводом </a:t>
          </a:r>
          <a:r>
            <a:rPr lang="uk-UA" sz="2800" b="1" dirty="0" err="1" smtClean="0"/>
            <a:t>веб-сайту</a:t>
          </a:r>
          <a:r>
            <a:rPr lang="uk-UA" sz="2800" b="1" dirty="0" smtClean="0"/>
            <a:t> об’єднує педагогів закладу, яких  цікавить використання інформаційно-комунікаційних технологій у педагогічній діяльності вчителя і які бажають їх ретельно вивчати.</a:t>
          </a:r>
          <a:endParaRPr lang="uk-UA" sz="2800" b="1" dirty="0" smtClean="0">
            <a:solidFill>
              <a:schemeClr val="accent5">
                <a:lumMod val="75000"/>
              </a:schemeClr>
            </a:solidFill>
          </a:endParaRPr>
        </a:p>
      </dgm:t>
    </dgm:pt>
    <dgm:pt modelId="{9DE2C627-5C19-4519-90F1-1D1560A944D0}" type="parTrans" cxnId="{447B7B97-B04D-40E3-83E4-113A56E9BF5D}">
      <dgm:prSet/>
      <dgm:spPr/>
      <dgm:t>
        <a:bodyPr/>
        <a:lstStyle/>
        <a:p>
          <a:endParaRPr lang="ru-RU"/>
        </a:p>
      </dgm:t>
    </dgm:pt>
    <dgm:pt modelId="{8D9235A3-2A6E-46ED-957E-CEE070F41A8B}" type="sibTrans" cxnId="{447B7B97-B04D-40E3-83E4-113A56E9BF5D}">
      <dgm:prSet/>
      <dgm:spPr/>
      <dgm:t>
        <a:bodyPr/>
        <a:lstStyle/>
        <a:p>
          <a:endParaRPr lang="ru-RU"/>
        </a:p>
      </dgm:t>
    </dgm:pt>
    <dgm:pt modelId="{56735302-25C8-441D-89E4-5CEB00F83C75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ctr"/>
          <a:r>
            <a:rPr lang="uk-UA" sz="3000" b="1" dirty="0" smtClean="0"/>
            <a:t>В</a:t>
          </a:r>
          <a:r>
            <a:rPr lang="ru-RU" sz="3000" b="1" dirty="0" err="1" smtClean="0"/>
            <a:t>еб-сайт</a:t>
          </a:r>
          <a:r>
            <a:rPr lang="ru-RU" sz="3000" b="1" dirty="0" smtClean="0"/>
            <a:t> </a:t>
          </a:r>
          <a:r>
            <a:rPr lang="ru-RU" sz="3000" b="1" dirty="0" err="1" smtClean="0"/>
            <a:t>є</a:t>
          </a:r>
          <a:r>
            <a:rPr lang="ru-RU" sz="3000" b="1" dirty="0" smtClean="0"/>
            <a:t> </a:t>
          </a:r>
          <a:r>
            <a:rPr lang="ru-RU" sz="3000" b="1" dirty="0" err="1" smtClean="0"/>
            <a:t>серйозним</a:t>
          </a:r>
          <a:r>
            <a:rPr lang="ru-RU" sz="3000" b="1" dirty="0" smtClean="0"/>
            <a:t> </a:t>
          </a:r>
          <a:r>
            <a:rPr lang="ru-RU" sz="3000" b="1" dirty="0" err="1" smtClean="0"/>
            <a:t>інформаційним</a:t>
          </a:r>
          <a:r>
            <a:rPr lang="ru-RU" sz="3000" b="1" dirty="0" smtClean="0"/>
            <a:t> ресурсом, над </a:t>
          </a:r>
          <a:r>
            <a:rPr lang="ru-RU" sz="3000" b="1" dirty="0" err="1" smtClean="0"/>
            <a:t>яким</a:t>
          </a:r>
          <a:r>
            <a:rPr lang="ru-RU" sz="3000" b="1" dirty="0" smtClean="0"/>
            <a:t> </a:t>
          </a:r>
          <a:r>
            <a:rPr lang="ru-RU" sz="3000" b="1" dirty="0" err="1" smtClean="0"/>
            <a:t>працює</a:t>
          </a:r>
          <a:r>
            <a:rPr lang="ru-RU" sz="3000" b="1" dirty="0" smtClean="0"/>
            <a:t> </a:t>
          </a:r>
          <a:r>
            <a:rPr lang="ru-RU" sz="3000" b="1" dirty="0" err="1" smtClean="0"/>
            <a:t>багато</a:t>
          </a:r>
          <a:r>
            <a:rPr lang="ru-RU" sz="3000" b="1" dirty="0" smtClean="0"/>
            <a:t> людей</a:t>
          </a:r>
          <a:endParaRPr lang="ru-RU" sz="3000" dirty="0"/>
        </a:p>
      </dgm:t>
    </dgm:pt>
    <dgm:pt modelId="{3F4F9B70-CD1A-4FD8-B50D-47FE2EA45DEB}" type="parTrans" cxnId="{FB758533-CD99-49B6-A5AB-F1DE3FAE6D93}">
      <dgm:prSet/>
      <dgm:spPr/>
      <dgm:t>
        <a:bodyPr/>
        <a:lstStyle/>
        <a:p>
          <a:endParaRPr lang="ru-RU"/>
        </a:p>
      </dgm:t>
    </dgm:pt>
    <dgm:pt modelId="{D26E35D4-7A69-4F77-AE34-017F74B2C20C}" type="sibTrans" cxnId="{FB758533-CD99-49B6-A5AB-F1DE3FAE6D93}">
      <dgm:prSet/>
      <dgm:spPr/>
      <dgm:t>
        <a:bodyPr/>
        <a:lstStyle/>
        <a:p>
          <a:endParaRPr lang="ru-RU"/>
        </a:p>
      </dgm:t>
    </dgm:pt>
    <dgm:pt modelId="{E8CB0C33-5BDD-4EC1-A07A-270067DDD389}" type="pres">
      <dgm:prSet presAssocID="{82712406-6BE7-4353-B962-7A059F552A17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1EF88BBB-5AB4-4203-A4E3-02C6222AB362}" type="pres">
      <dgm:prSet presAssocID="{82712406-6BE7-4353-B962-7A059F552A17}" presName="outerBox" presStyleCnt="0"/>
      <dgm:spPr/>
    </dgm:pt>
    <dgm:pt modelId="{F7EB5429-9730-4520-949A-05C7263759C9}" type="pres">
      <dgm:prSet presAssocID="{82712406-6BE7-4353-B962-7A059F552A17}" presName="outerBoxParent" presStyleLbl="node1" presStyleIdx="0" presStyleCnt="2"/>
      <dgm:spPr/>
      <dgm:t>
        <a:bodyPr/>
        <a:lstStyle/>
        <a:p>
          <a:endParaRPr lang="ru-RU"/>
        </a:p>
      </dgm:t>
    </dgm:pt>
    <dgm:pt modelId="{D1198A5A-1237-4785-A10D-03FD74DB0FBA}" type="pres">
      <dgm:prSet presAssocID="{82712406-6BE7-4353-B962-7A059F552A17}" presName="outerBoxChildren" presStyleCnt="0"/>
      <dgm:spPr/>
    </dgm:pt>
    <dgm:pt modelId="{74E26BB4-EAC3-4841-B8DD-7BD941BBE1E9}" type="pres">
      <dgm:prSet presAssocID="{82712406-6BE7-4353-B962-7A059F552A17}" presName="middleBox" presStyleCnt="0"/>
      <dgm:spPr/>
    </dgm:pt>
    <dgm:pt modelId="{D38AD03C-0452-408A-84F3-A40986069923}" type="pres">
      <dgm:prSet presAssocID="{82712406-6BE7-4353-B962-7A059F552A17}" presName="middleBoxParent" presStyleLbl="node1" presStyleIdx="1" presStyleCnt="2" custScaleY="84472"/>
      <dgm:spPr/>
      <dgm:t>
        <a:bodyPr/>
        <a:lstStyle/>
        <a:p>
          <a:endParaRPr lang="ru-RU"/>
        </a:p>
      </dgm:t>
    </dgm:pt>
    <dgm:pt modelId="{5A80FCD6-EB10-4708-A599-C4180E3C10F3}" type="pres">
      <dgm:prSet presAssocID="{82712406-6BE7-4353-B962-7A059F552A17}" presName="middleBoxChildren" presStyleCnt="0"/>
      <dgm:spPr/>
    </dgm:pt>
  </dgm:ptLst>
  <dgm:cxnLst>
    <dgm:cxn modelId="{FB758533-CD99-49B6-A5AB-F1DE3FAE6D93}" srcId="{82712406-6BE7-4353-B962-7A059F552A17}" destId="{56735302-25C8-441D-89E4-5CEB00F83C75}" srcOrd="0" destOrd="0" parTransId="{3F4F9B70-CD1A-4FD8-B50D-47FE2EA45DEB}" sibTransId="{D26E35D4-7A69-4F77-AE34-017F74B2C20C}"/>
    <dgm:cxn modelId="{D7337C58-096B-47BF-85DA-1083E608AF38}" type="presOf" srcId="{4E25F823-D312-43E5-A782-2C7A80BA989F}" destId="{D38AD03C-0452-408A-84F3-A40986069923}" srcOrd="0" destOrd="0" presId="urn:microsoft.com/office/officeart/2005/8/layout/target2"/>
    <dgm:cxn modelId="{0438C7B6-EC25-438B-973C-63618539D029}" type="presOf" srcId="{56735302-25C8-441D-89E4-5CEB00F83C75}" destId="{F7EB5429-9730-4520-949A-05C7263759C9}" srcOrd="0" destOrd="0" presId="urn:microsoft.com/office/officeart/2005/8/layout/target2"/>
    <dgm:cxn modelId="{447B7B97-B04D-40E3-83E4-113A56E9BF5D}" srcId="{82712406-6BE7-4353-B962-7A059F552A17}" destId="{4E25F823-D312-43E5-A782-2C7A80BA989F}" srcOrd="1" destOrd="0" parTransId="{9DE2C627-5C19-4519-90F1-1D1560A944D0}" sibTransId="{8D9235A3-2A6E-46ED-957E-CEE070F41A8B}"/>
    <dgm:cxn modelId="{89939D70-6EE1-48CF-AFB4-112A30EB3503}" type="presOf" srcId="{82712406-6BE7-4353-B962-7A059F552A17}" destId="{E8CB0C33-5BDD-4EC1-A07A-270067DDD389}" srcOrd="0" destOrd="0" presId="urn:microsoft.com/office/officeart/2005/8/layout/target2"/>
    <dgm:cxn modelId="{2BE8CC64-5AEB-4DD6-9ADA-8A52E94A8723}" type="presParOf" srcId="{E8CB0C33-5BDD-4EC1-A07A-270067DDD389}" destId="{1EF88BBB-5AB4-4203-A4E3-02C6222AB362}" srcOrd="0" destOrd="0" presId="urn:microsoft.com/office/officeart/2005/8/layout/target2"/>
    <dgm:cxn modelId="{4A1D7AE7-0F97-45AE-ABD4-24FD3FA73BCB}" type="presParOf" srcId="{1EF88BBB-5AB4-4203-A4E3-02C6222AB362}" destId="{F7EB5429-9730-4520-949A-05C7263759C9}" srcOrd="0" destOrd="0" presId="urn:microsoft.com/office/officeart/2005/8/layout/target2"/>
    <dgm:cxn modelId="{D7033AEF-F50C-445C-BB0E-87CFF4506F4E}" type="presParOf" srcId="{1EF88BBB-5AB4-4203-A4E3-02C6222AB362}" destId="{D1198A5A-1237-4785-A10D-03FD74DB0FBA}" srcOrd="1" destOrd="0" presId="urn:microsoft.com/office/officeart/2005/8/layout/target2"/>
    <dgm:cxn modelId="{CA662D55-53EA-45F3-9F66-637FEFF8C086}" type="presParOf" srcId="{E8CB0C33-5BDD-4EC1-A07A-270067DDD389}" destId="{74E26BB4-EAC3-4841-B8DD-7BD941BBE1E9}" srcOrd="1" destOrd="0" presId="urn:microsoft.com/office/officeart/2005/8/layout/target2"/>
    <dgm:cxn modelId="{1C7FCA5B-895A-4550-A854-A7347758FE7C}" type="presParOf" srcId="{74E26BB4-EAC3-4841-B8DD-7BD941BBE1E9}" destId="{D38AD03C-0452-408A-84F3-A40986069923}" srcOrd="0" destOrd="0" presId="urn:microsoft.com/office/officeart/2005/8/layout/target2"/>
    <dgm:cxn modelId="{3925F48B-9ADB-4C52-8DC7-4F8DB078DA82}" type="presParOf" srcId="{74E26BB4-EAC3-4841-B8DD-7BD941BBE1E9}" destId="{5A80FCD6-EB10-4708-A599-C4180E3C10F3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F2355-5991-48A0-8137-5F85DEC57709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842D9D-548D-4812-8A6F-DBE53CE6FE70}">
      <dgm:prSet phldrT="[Текст]" custT="1"/>
      <dgm:spPr/>
      <dgm:t>
        <a:bodyPr/>
        <a:lstStyle/>
        <a:p>
          <a:r>
            <a:rPr lang="ru-RU" sz="2400" dirty="0" err="1" smtClean="0"/>
            <a:t>Формування</a:t>
          </a:r>
          <a:r>
            <a:rPr lang="ru-RU" sz="2400" dirty="0" smtClean="0"/>
            <a:t> позитивного </a:t>
          </a:r>
          <a:r>
            <a:rPr lang="ru-RU" sz="2400" dirty="0" err="1" smtClean="0"/>
            <a:t>іміджу</a:t>
          </a:r>
          <a:r>
            <a:rPr lang="ru-RU" sz="2400" dirty="0" smtClean="0"/>
            <a:t> </a:t>
          </a:r>
          <a:r>
            <a:rPr lang="ru-RU" sz="2400" dirty="0" err="1" smtClean="0"/>
            <a:t>школи</a:t>
          </a:r>
          <a:r>
            <a:rPr lang="ru-RU" sz="2400" dirty="0" smtClean="0"/>
            <a:t>.</a:t>
          </a:r>
          <a:endParaRPr lang="ru-RU" sz="2400" dirty="0"/>
        </a:p>
      </dgm:t>
    </dgm:pt>
    <dgm:pt modelId="{3AA8455B-C514-4B12-B1C6-242438CDA181}" type="parTrans" cxnId="{EFF603A3-C634-4033-9B86-EA6F4EDB7D1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6C0C6BE0-54D0-49C3-A427-2B5E4C9C3711}" type="sibTrans" cxnId="{EFF603A3-C634-4033-9B86-EA6F4EDB7D1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4F1A751E-347E-434B-ACBA-586C4490D95C}">
      <dgm:prSet phldrT="[Текст]" custT="1"/>
      <dgm:spPr/>
      <dgm:t>
        <a:bodyPr/>
        <a:lstStyle/>
        <a:p>
          <a:r>
            <a:rPr lang="uk-UA" sz="2400" dirty="0" smtClean="0"/>
            <a:t>Позитивна презентація інформації про досягнення учнів та педагогічного колективу, про особливості школи, історії її розвитку, про освітні програми та проекти. </a:t>
          </a:r>
          <a:endParaRPr lang="ru-RU" sz="2400" dirty="0"/>
        </a:p>
      </dgm:t>
    </dgm:pt>
    <dgm:pt modelId="{2A2FF9EF-470E-446E-B900-99BF38367353}" type="parTrans" cxnId="{0D46EAB1-7848-4468-859E-5C81BA64922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B0F438F7-C002-4555-B732-8340195356A3}" type="sibTrans" cxnId="{0D46EAB1-7848-4468-859E-5C81BA64922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E3BDECA9-7312-4E75-8253-91039EA647E2}">
      <dgm:prSet phldrT="[Текст]" custT="1"/>
      <dgm:spPr/>
      <dgm:t>
        <a:bodyPr/>
        <a:lstStyle/>
        <a:p>
          <a:r>
            <a:rPr lang="uk-UA" sz="2400" dirty="0" smtClean="0"/>
            <a:t>Підвищення ролі інформатизації освіти, організація навчання з використанням мережевих освітніх ресурсів.</a:t>
          </a:r>
          <a:endParaRPr lang="ru-RU" sz="2400" dirty="0"/>
        </a:p>
      </dgm:t>
    </dgm:pt>
    <dgm:pt modelId="{FCC21E3F-22C9-4824-9B45-5B6DA2568626}" type="parTrans" cxnId="{432B320F-CCE6-45A5-8600-EA449F97421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76570B1E-C7CF-4B64-A81D-EF9A8BD36713}" type="sibTrans" cxnId="{432B320F-CCE6-45A5-8600-EA449F97421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93E2D642-E356-4FD2-8753-8E4CB8E81FA5}">
      <dgm:prSet custT="1"/>
      <dgm:spPr/>
      <dgm:t>
        <a:bodyPr/>
        <a:lstStyle/>
        <a:p>
          <a:r>
            <a:rPr lang="uk-UA" sz="2400" dirty="0" smtClean="0"/>
            <a:t>Навчання педагогічних і керівних кадрів інформаційним технологіям.</a:t>
          </a:r>
          <a:r>
            <a:rPr lang="ru-RU" sz="2400" dirty="0" smtClean="0"/>
            <a:t> </a:t>
          </a:r>
          <a:r>
            <a:rPr lang="ru-RU" sz="2400" dirty="0" err="1" smtClean="0"/>
            <a:t>Сприяння</a:t>
          </a:r>
          <a:r>
            <a:rPr lang="ru-RU" sz="2400" dirty="0" smtClean="0"/>
            <a:t> </a:t>
          </a:r>
          <a:r>
            <a:rPr lang="ru-RU" sz="2400" dirty="0" err="1" smtClean="0"/>
            <a:t>створенню</a:t>
          </a:r>
          <a:r>
            <a:rPr lang="ru-RU" sz="2400" dirty="0" smtClean="0"/>
            <a:t> в </a:t>
          </a:r>
          <a:r>
            <a:rPr lang="ru-RU" sz="2400" dirty="0" err="1" smtClean="0"/>
            <a:t>регіоні</a:t>
          </a:r>
          <a:r>
            <a:rPr lang="ru-RU" sz="2400" dirty="0" smtClean="0"/>
            <a:t> </a:t>
          </a:r>
          <a:r>
            <a:rPr lang="ru-RU" sz="2400" dirty="0" err="1" smtClean="0"/>
            <a:t>єдиної</a:t>
          </a:r>
          <a:r>
            <a:rPr lang="ru-RU" sz="2400" dirty="0" smtClean="0"/>
            <a:t> </a:t>
          </a:r>
          <a:r>
            <a:rPr lang="ru-RU" sz="2400" dirty="0" err="1" smtClean="0"/>
            <a:t>інформаційної</a:t>
          </a:r>
          <a:r>
            <a:rPr lang="ru-RU" sz="2400" dirty="0" smtClean="0"/>
            <a:t> </a:t>
          </a:r>
          <a:r>
            <a:rPr lang="ru-RU" sz="2400" dirty="0" err="1" smtClean="0"/>
            <a:t>інфраструктури</a:t>
          </a:r>
          <a:r>
            <a:rPr lang="ru-RU" sz="2400" dirty="0" smtClean="0"/>
            <a:t>.</a:t>
          </a:r>
          <a:endParaRPr lang="ru-RU" sz="2400" dirty="0"/>
        </a:p>
      </dgm:t>
    </dgm:pt>
    <dgm:pt modelId="{6BE23661-BDA8-414F-AD3D-706FC8620B13}" type="parTrans" cxnId="{F95A6D3B-B8E7-4FFA-9DA3-36B623DECEC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472FCC55-5553-480D-86D1-F00628E0E7D2}" type="sibTrans" cxnId="{F95A6D3B-B8E7-4FFA-9DA3-36B623DECEC1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F0D18898-11D0-4979-86F9-1BC991B549FF}">
      <dgm:prSet custT="1"/>
      <dgm:spPr/>
      <dgm:t>
        <a:bodyPr/>
        <a:lstStyle/>
        <a:p>
          <a:r>
            <a:rPr lang="ru-RU" sz="2400" dirty="0" err="1" smtClean="0"/>
            <a:t>Створення</a:t>
          </a:r>
          <a:r>
            <a:rPr lang="ru-RU" sz="2400" dirty="0" smtClean="0"/>
            <a:t> умов </a:t>
          </a:r>
          <a:r>
            <a:rPr lang="ru-RU" sz="2400" dirty="0" err="1" smtClean="0"/>
            <a:t>мережевої</a:t>
          </a:r>
          <a:r>
            <a:rPr lang="ru-RU" sz="2400" dirty="0" smtClean="0"/>
            <a:t> </a:t>
          </a:r>
          <a:r>
            <a:rPr lang="ru-RU" sz="2400" dirty="0" err="1" smtClean="0"/>
            <a:t>взаємодії</a:t>
          </a:r>
          <a:r>
            <a:rPr lang="ru-RU" sz="2400" dirty="0" smtClean="0"/>
            <a:t> </a:t>
          </a:r>
          <a:r>
            <a:rPr lang="ru-RU" sz="2400" dirty="0" err="1" smtClean="0"/>
            <a:t>школи</a:t>
          </a:r>
          <a:r>
            <a:rPr lang="ru-RU" sz="2400" dirty="0" smtClean="0"/>
            <a:t> </a:t>
          </a:r>
          <a:r>
            <a:rPr lang="ru-RU" sz="2400" dirty="0" err="1" smtClean="0"/>
            <a:t>з</a:t>
          </a:r>
          <a:r>
            <a:rPr lang="ru-RU" sz="2400" dirty="0" smtClean="0"/>
            <a:t> </a:t>
          </a:r>
          <a:r>
            <a:rPr lang="ru-RU" sz="2400" dirty="0" err="1" smtClean="0"/>
            <a:t>іншими</a:t>
          </a:r>
          <a:r>
            <a:rPr lang="ru-RU" sz="2400" dirty="0" smtClean="0"/>
            <a:t> </a:t>
          </a:r>
          <a:r>
            <a:rPr lang="ru-RU" sz="2400" dirty="0" err="1" smtClean="0"/>
            <a:t>установами</a:t>
          </a:r>
          <a:r>
            <a:rPr lang="ru-RU" sz="2400" dirty="0" smtClean="0"/>
            <a:t>.</a:t>
          </a:r>
          <a:endParaRPr lang="ru-RU" sz="2400" dirty="0"/>
        </a:p>
      </dgm:t>
    </dgm:pt>
    <dgm:pt modelId="{A46FA114-CE2E-4021-946D-7568E4FFDFC1}" type="parTrans" cxnId="{1F1E2831-B48D-46C0-ACE1-B8785274B17B}">
      <dgm:prSet/>
      <dgm:spPr/>
      <dgm:t>
        <a:bodyPr/>
        <a:lstStyle/>
        <a:p>
          <a:endParaRPr lang="ru-RU" sz="2400"/>
        </a:p>
      </dgm:t>
    </dgm:pt>
    <dgm:pt modelId="{DEBDC440-BD8B-4039-AB40-EC2C277457B4}" type="sibTrans" cxnId="{1F1E2831-B48D-46C0-ACE1-B8785274B17B}">
      <dgm:prSet/>
      <dgm:spPr/>
      <dgm:t>
        <a:bodyPr/>
        <a:lstStyle/>
        <a:p>
          <a:endParaRPr lang="ru-RU" sz="2400"/>
        </a:p>
      </dgm:t>
    </dgm:pt>
    <dgm:pt modelId="{21214FC7-4C5C-4D4A-B828-319587854C17}" type="pres">
      <dgm:prSet presAssocID="{5F0F2355-5991-48A0-8137-5F85DEC577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A8214F-54FA-4B05-885B-B70960D31595}" type="pres">
      <dgm:prSet presAssocID="{A5842D9D-548D-4812-8A6F-DBE53CE6FE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CECFC-6B25-4241-AA39-374C34E77EBC}" type="pres">
      <dgm:prSet presAssocID="{6C0C6BE0-54D0-49C3-A427-2B5E4C9C3711}" presName="spacer" presStyleCnt="0"/>
      <dgm:spPr/>
    </dgm:pt>
    <dgm:pt modelId="{2C361F0E-AAB2-4E1E-81A1-2C156A587E07}" type="pres">
      <dgm:prSet presAssocID="{4F1A751E-347E-434B-ACBA-586C4490D9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9517A-487E-43B9-9E8D-4D54F38AFC1B}" type="pres">
      <dgm:prSet presAssocID="{B0F438F7-C002-4555-B732-8340195356A3}" presName="spacer" presStyleCnt="0"/>
      <dgm:spPr/>
    </dgm:pt>
    <dgm:pt modelId="{8D31E62E-7FA4-4A74-A3E2-B2E820891560}" type="pres">
      <dgm:prSet presAssocID="{E3BDECA9-7312-4E75-8253-91039EA647E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C71C3-D985-4174-BFF0-3A80E2071C3E}" type="pres">
      <dgm:prSet presAssocID="{76570B1E-C7CF-4B64-A81D-EF9A8BD36713}" presName="spacer" presStyleCnt="0"/>
      <dgm:spPr/>
    </dgm:pt>
    <dgm:pt modelId="{E44CB293-224C-4195-9EE8-E7A63B540037}" type="pres">
      <dgm:prSet presAssocID="{F0D18898-11D0-4979-86F9-1BC991B549F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F31F8-82DD-4EE9-9043-1DD7212DDCA6}" type="pres">
      <dgm:prSet presAssocID="{DEBDC440-BD8B-4039-AB40-EC2C277457B4}" presName="spacer" presStyleCnt="0"/>
      <dgm:spPr/>
    </dgm:pt>
    <dgm:pt modelId="{38D3FBB5-58B8-44B1-9057-A2DE1C2F7FC9}" type="pres">
      <dgm:prSet presAssocID="{93E2D642-E356-4FD2-8753-8E4CB8E81F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B909E5-E893-490B-A5D2-65E9737AF01B}" type="presOf" srcId="{A5842D9D-548D-4812-8A6F-DBE53CE6FE70}" destId="{7FA8214F-54FA-4B05-885B-B70960D31595}" srcOrd="0" destOrd="0" presId="urn:microsoft.com/office/officeart/2005/8/layout/vList2"/>
    <dgm:cxn modelId="{947BB147-D23E-4162-BE92-08361EF9E22C}" type="presOf" srcId="{F0D18898-11D0-4979-86F9-1BC991B549FF}" destId="{E44CB293-224C-4195-9EE8-E7A63B540037}" srcOrd="0" destOrd="0" presId="urn:microsoft.com/office/officeart/2005/8/layout/vList2"/>
    <dgm:cxn modelId="{E5E03F50-8BAD-4CB6-B160-224C5FF1D912}" type="presOf" srcId="{93E2D642-E356-4FD2-8753-8E4CB8E81FA5}" destId="{38D3FBB5-58B8-44B1-9057-A2DE1C2F7FC9}" srcOrd="0" destOrd="0" presId="urn:microsoft.com/office/officeart/2005/8/layout/vList2"/>
    <dgm:cxn modelId="{F95A6D3B-B8E7-4FFA-9DA3-36B623DECEC1}" srcId="{5F0F2355-5991-48A0-8137-5F85DEC57709}" destId="{93E2D642-E356-4FD2-8753-8E4CB8E81FA5}" srcOrd="4" destOrd="0" parTransId="{6BE23661-BDA8-414F-AD3D-706FC8620B13}" sibTransId="{472FCC55-5553-480D-86D1-F00628E0E7D2}"/>
    <dgm:cxn modelId="{64071971-84FD-40C3-B76F-6E928DEEBE4D}" type="presOf" srcId="{4F1A751E-347E-434B-ACBA-586C4490D95C}" destId="{2C361F0E-AAB2-4E1E-81A1-2C156A587E07}" srcOrd="0" destOrd="0" presId="urn:microsoft.com/office/officeart/2005/8/layout/vList2"/>
    <dgm:cxn modelId="{EFF603A3-C634-4033-9B86-EA6F4EDB7D11}" srcId="{5F0F2355-5991-48A0-8137-5F85DEC57709}" destId="{A5842D9D-548D-4812-8A6F-DBE53CE6FE70}" srcOrd="0" destOrd="0" parTransId="{3AA8455B-C514-4B12-B1C6-242438CDA181}" sibTransId="{6C0C6BE0-54D0-49C3-A427-2B5E4C9C3711}"/>
    <dgm:cxn modelId="{9CA2352F-5E8A-4120-BCAC-8B9C367D1797}" type="presOf" srcId="{5F0F2355-5991-48A0-8137-5F85DEC57709}" destId="{21214FC7-4C5C-4D4A-B828-319587854C17}" srcOrd="0" destOrd="0" presId="urn:microsoft.com/office/officeart/2005/8/layout/vList2"/>
    <dgm:cxn modelId="{1F1E2831-B48D-46C0-ACE1-B8785274B17B}" srcId="{5F0F2355-5991-48A0-8137-5F85DEC57709}" destId="{F0D18898-11D0-4979-86F9-1BC991B549FF}" srcOrd="3" destOrd="0" parTransId="{A46FA114-CE2E-4021-946D-7568E4FFDFC1}" sibTransId="{DEBDC440-BD8B-4039-AB40-EC2C277457B4}"/>
    <dgm:cxn modelId="{432B320F-CCE6-45A5-8600-EA449F974210}" srcId="{5F0F2355-5991-48A0-8137-5F85DEC57709}" destId="{E3BDECA9-7312-4E75-8253-91039EA647E2}" srcOrd="2" destOrd="0" parTransId="{FCC21E3F-22C9-4824-9B45-5B6DA2568626}" sibTransId="{76570B1E-C7CF-4B64-A81D-EF9A8BD36713}"/>
    <dgm:cxn modelId="{713717C4-90FE-49CC-8EA0-F27A0863AB1C}" type="presOf" srcId="{E3BDECA9-7312-4E75-8253-91039EA647E2}" destId="{8D31E62E-7FA4-4A74-A3E2-B2E820891560}" srcOrd="0" destOrd="0" presId="urn:microsoft.com/office/officeart/2005/8/layout/vList2"/>
    <dgm:cxn modelId="{0D46EAB1-7848-4468-859E-5C81BA649221}" srcId="{5F0F2355-5991-48A0-8137-5F85DEC57709}" destId="{4F1A751E-347E-434B-ACBA-586C4490D95C}" srcOrd="1" destOrd="0" parTransId="{2A2FF9EF-470E-446E-B900-99BF38367353}" sibTransId="{B0F438F7-C002-4555-B732-8340195356A3}"/>
    <dgm:cxn modelId="{6232F7DC-D65F-42C1-A31E-210384379713}" type="presParOf" srcId="{21214FC7-4C5C-4D4A-B828-319587854C17}" destId="{7FA8214F-54FA-4B05-885B-B70960D31595}" srcOrd="0" destOrd="0" presId="urn:microsoft.com/office/officeart/2005/8/layout/vList2"/>
    <dgm:cxn modelId="{11BAA84E-0501-4DB3-9A75-7E84E432E1B4}" type="presParOf" srcId="{21214FC7-4C5C-4D4A-B828-319587854C17}" destId="{633CECFC-6B25-4241-AA39-374C34E77EBC}" srcOrd="1" destOrd="0" presId="urn:microsoft.com/office/officeart/2005/8/layout/vList2"/>
    <dgm:cxn modelId="{988CDE2B-8C56-4D15-BA39-EA36DD4056A6}" type="presParOf" srcId="{21214FC7-4C5C-4D4A-B828-319587854C17}" destId="{2C361F0E-AAB2-4E1E-81A1-2C156A587E07}" srcOrd="2" destOrd="0" presId="urn:microsoft.com/office/officeart/2005/8/layout/vList2"/>
    <dgm:cxn modelId="{566A0B19-5928-4BFA-83A3-B436909A0F31}" type="presParOf" srcId="{21214FC7-4C5C-4D4A-B828-319587854C17}" destId="{8859517A-487E-43B9-9E8D-4D54F38AFC1B}" srcOrd="3" destOrd="0" presId="urn:microsoft.com/office/officeart/2005/8/layout/vList2"/>
    <dgm:cxn modelId="{90C692DD-45E9-4D64-BA26-84AB6DE34CD3}" type="presParOf" srcId="{21214FC7-4C5C-4D4A-B828-319587854C17}" destId="{8D31E62E-7FA4-4A74-A3E2-B2E820891560}" srcOrd="4" destOrd="0" presId="urn:microsoft.com/office/officeart/2005/8/layout/vList2"/>
    <dgm:cxn modelId="{6EDF363D-F240-4B31-9A92-0A4D04AAA302}" type="presParOf" srcId="{21214FC7-4C5C-4D4A-B828-319587854C17}" destId="{81AC71C3-D985-4174-BFF0-3A80E2071C3E}" srcOrd="5" destOrd="0" presId="urn:microsoft.com/office/officeart/2005/8/layout/vList2"/>
    <dgm:cxn modelId="{B7A9F154-6FB5-4391-92F1-6368E16994F7}" type="presParOf" srcId="{21214FC7-4C5C-4D4A-B828-319587854C17}" destId="{E44CB293-224C-4195-9EE8-E7A63B540037}" srcOrd="6" destOrd="0" presId="urn:microsoft.com/office/officeart/2005/8/layout/vList2"/>
    <dgm:cxn modelId="{3F6280BC-9076-44D0-A3CE-547406167A07}" type="presParOf" srcId="{21214FC7-4C5C-4D4A-B828-319587854C17}" destId="{617F31F8-82DD-4EE9-9043-1DD7212DDCA6}" srcOrd="7" destOrd="0" presId="urn:microsoft.com/office/officeart/2005/8/layout/vList2"/>
    <dgm:cxn modelId="{67F71842-2D30-438A-8BCC-14F11E010698}" type="presParOf" srcId="{21214FC7-4C5C-4D4A-B828-319587854C17}" destId="{38D3FBB5-58B8-44B1-9057-A2DE1C2F7FC9}" srcOrd="8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0F2355-5991-48A0-8137-5F85DEC57709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842D9D-548D-4812-8A6F-DBE53CE6FE70}">
      <dgm:prSet phldrT="[Текст]" custT="1"/>
      <dgm:spPr/>
      <dgm:t>
        <a:bodyPr/>
        <a:lstStyle/>
        <a:p>
          <a:r>
            <a:rPr lang="ru-RU" sz="2600" dirty="0" err="1" smtClean="0"/>
            <a:t>Здійснення</a:t>
          </a:r>
          <a:r>
            <a:rPr lang="ru-RU" sz="2600" dirty="0" smtClean="0"/>
            <a:t> </a:t>
          </a:r>
          <a:r>
            <a:rPr lang="ru-RU" sz="2600" dirty="0" err="1" smtClean="0"/>
            <a:t>обміну</a:t>
          </a:r>
          <a:r>
            <a:rPr lang="ru-RU" sz="2600" dirty="0" smtClean="0"/>
            <a:t> </a:t>
          </a:r>
          <a:r>
            <a:rPr lang="ru-RU" sz="2600" dirty="0" err="1" smtClean="0"/>
            <a:t>педагогічним</a:t>
          </a:r>
          <a:r>
            <a:rPr lang="ru-RU" sz="2600" dirty="0" smtClean="0"/>
            <a:t> </a:t>
          </a:r>
          <a:r>
            <a:rPr lang="ru-RU" sz="2600" dirty="0" err="1" smtClean="0"/>
            <a:t>досвідом</a:t>
          </a:r>
          <a:r>
            <a:rPr lang="ru-RU" sz="2600" dirty="0" smtClean="0"/>
            <a:t> та </a:t>
          </a:r>
          <a:r>
            <a:rPr lang="ru-RU" sz="2600" dirty="0" err="1" smtClean="0"/>
            <a:t>демонстрація</a:t>
          </a:r>
          <a:r>
            <a:rPr lang="ru-RU" sz="2600" dirty="0" smtClean="0"/>
            <a:t> </a:t>
          </a:r>
          <a:r>
            <a:rPr lang="ru-RU" sz="2600" dirty="0" err="1" smtClean="0"/>
            <a:t>досягнень</a:t>
          </a:r>
          <a:r>
            <a:rPr lang="ru-RU" sz="2600" dirty="0" smtClean="0"/>
            <a:t> </a:t>
          </a:r>
          <a:r>
            <a:rPr lang="ru-RU" sz="2600" dirty="0" err="1" smtClean="0"/>
            <a:t>педагогічного</a:t>
          </a:r>
          <a:r>
            <a:rPr lang="ru-RU" sz="2600" dirty="0" smtClean="0"/>
            <a:t>, </a:t>
          </a:r>
          <a:r>
            <a:rPr lang="ru-RU" sz="2600" dirty="0" err="1" smtClean="0"/>
            <a:t>учнівського</a:t>
          </a:r>
          <a:r>
            <a:rPr lang="ru-RU" sz="2600" dirty="0" smtClean="0"/>
            <a:t> </a:t>
          </a:r>
          <a:r>
            <a:rPr lang="ru-RU" sz="2600" dirty="0" err="1" smtClean="0"/>
            <a:t>колективів</a:t>
          </a:r>
          <a:r>
            <a:rPr lang="ru-RU" sz="2600" dirty="0" smtClean="0"/>
            <a:t>.</a:t>
          </a:r>
          <a:endParaRPr lang="ru-RU" sz="2600" dirty="0"/>
        </a:p>
      </dgm:t>
    </dgm:pt>
    <dgm:pt modelId="{3AA8455B-C514-4B12-B1C6-242438CDA181}" type="parTrans" cxnId="{EFF603A3-C634-4033-9B86-EA6F4EDB7D1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6C0C6BE0-54D0-49C3-A427-2B5E4C9C3711}" type="sibTrans" cxnId="{EFF603A3-C634-4033-9B86-EA6F4EDB7D1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4F1A751E-347E-434B-ACBA-586C4490D95C}">
      <dgm:prSet phldrT="[Текст]" custT="1"/>
      <dgm:spPr/>
      <dgm:t>
        <a:bodyPr/>
        <a:lstStyle/>
        <a:p>
          <a:r>
            <a:rPr lang="ru-RU" sz="2600" dirty="0" err="1" smtClean="0"/>
            <a:t>Створення</a:t>
          </a:r>
          <a:r>
            <a:rPr lang="ru-RU" sz="2600" dirty="0" smtClean="0"/>
            <a:t> умов для </a:t>
          </a:r>
          <a:r>
            <a:rPr lang="ru-RU" sz="2600" dirty="0" err="1" smtClean="0"/>
            <a:t>мережевої</a:t>
          </a:r>
          <a:r>
            <a:rPr lang="ru-RU" sz="2600" dirty="0" smtClean="0"/>
            <a:t> </a:t>
          </a:r>
          <a:r>
            <a:rPr lang="ru-RU" sz="2600" dirty="0" err="1" smtClean="0"/>
            <a:t>взаємодії</a:t>
          </a:r>
          <a:r>
            <a:rPr lang="ru-RU" sz="2600" dirty="0" smtClean="0"/>
            <a:t> </a:t>
          </a:r>
          <a:r>
            <a:rPr lang="ru-RU" sz="2600" dirty="0" err="1" smtClean="0"/>
            <a:t>всіх</a:t>
          </a:r>
          <a:r>
            <a:rPr lang="ru-RU" sz="2600" dirty="0" smtClean="0"/>
            <a:t> </a:t>
          </a:r>
          <a:r>
            <a:rPr lang="ru-RU" sz="2600" dirty="0" err="1" smtClean="0"/>
            <a:t>учасників</a:t>
          </a:r>
          <a:r>
            <a:rPr lang="ru-RU" sz="2600" dirty="0" smtClean="0"/>
            <a:t> </a:t>
          </a:r>
          <a:r>
            <a:rPr lang="ru-RU" sz="2600" dirty="0" err="1" smtClean="0"/>
            <a:t>освітнього</a:t>
          </a:r>
          <a:r>
            <a:rPr lang="ru-RU" sz="2600" dirty="0" smtClean="0"/>
            <a:t>  </a:t>
          </a:r>
          <a:r>
            <a:rPr lang="ru-RU" sz="2600" dirty="0" err="1" smtClean="0"/>
            <a:t>процесу</a:t>
          </a:r>
          <a:r>
            <a:rPr lang="ru-RU" sz="2600" dirty="0" smtClean="0"/>
            <a:t>: </a:t>
          </a:r>
          <a:r>
            <a:rPr lang="ru-RU" sz="2600" dirty="0" err="1" smtClean="0"/>
            <a:t>педагогів</a:t>
          </a:r>
          <a:r>
            <a:rPr lang="ru-RU" sz="2600" dirty="0" smtClean="0"/>
            <a:t>, </a:t>
          </a:r>
          <a:r>
            <a:rPr lang="ru-RU" sz="2600" dirty="0" err="1" smtClean="0"/>
            <a:t>учнів</a:t>
          </a:r>
          <a:r>
            <a:rPr lang="ru-RU" sz="2600" dirty="0" smtClean="0"/>
            <a:t>, </a:t>
          </a:r>
          <a:r>
            <a:rPr lang="ru-RU" sz="2600" dirty="0" err="1" smtClean="0"/>
            <a:t>батьків</a:t>
          </a:r>
          <a:r>
            <a:rPr lang="ru-RU" sz="2600" dirty="0" smtClean="0"/>
            <a:t>, </a:t>
          </a:r>
          <a:r>
            <a:rPr lang="ru-RU" sz="2600" dirty="0" err="1" smtClean="0"/>
            <a:t>випускників</a:t>
          </a:r>
          <a:r>
            <a:rPr lang="ru-RU" sz="2600" dirty="0" smtClean="0"/>
            <a:t>, </a:t>
          </a:r>
          <a:r>
            <a:rPr lang="ru-RU" sz="2600" dirty="0" err="1" smtClean="0"/>
            <a:t>громадських</a:t>
          </a:r>
          <a:r>
            <a:rPr lang="ru-RU" sz="2600" dirty="0" smtClean="0"/>
            <a:t> </a:t>
          </a:r>
          <a:r>
            <a:rPr lang="ru-RU" sz="2600" dirty="0" err="1" smtClean="0"/>
            <a:t>організацій</a:t>
          </a:r>
          <a:r>
            <a:rPr lang="ru-RU" sz="2600" dirty="0" smtClean="0"/>
            <a:t> та </a:t>
          </a:r>
          <a:r>
            <a:rPr lang="ru-RU" sz="2600" dirty="0" err="1" smtClean="0"/>
            <a:t>зацікавлених</a:t>
          </a:r>
          <a:r>
            <a:rPr lang="ru-RU" sz="2600" dirty="0" smtClean="0"/>
            <a:t> </a:t>
          </a:r>
          <a:r>
            <a:rPr lang="ru-RU" sz="2600" dirty="0" err="1" smtClean="0"/>
            <a:t>осіб</a:t>
          </a:r>
          <a:r>
            <a:rPr lang="ru-RU" sz="2600" dirty="0" smtClean="0"/>
            <a:t>.</a:t>
          </a:r>
          <a:endParaRPr lang="ru-RU" sz="2600" dirty="0"/>
        </a:p>
      </dgm:t>
    </dgm:pt>
    <dgm:pt modelId="{2A2FF9EF-470E-446E-B900-99BF38367353}" type="parTrans" cxnId="{0D46EAB1-7848-4468-859E-5C81BA64922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B0F438F7-C002-4555-B732-8340195356A3}" type="sibTrans" cxnId="{0D46EAB1-7848-4468-859E-5C81BA64922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E3BDECA9-7312-4E75-8253-91039EA647E2}">
      <dgm:prSet phldrT="[Текст]" custT="1"/>
      <dgm:spPr/>
      <dgm:t>
        <a:bodyPr/>
        <a:lstStyle/>
        <a:p>
          <a:r>
            <a:rPr lang="ru-RU" sz="2600" dirty="0" err="1" smtClean="0"/>
            <a:t>Стимулювання</a:t>
          </a:r>
          <a:r>
            <a:rPr lang="ru-RU" sz="2600" dirty="0" smtClean="0"/>
            <a:t> </a:t>
          </a:r>
          <a:r>
            <a:rPr lang="ru-RU" sz="2600" dirty="0" err="1" smtClean="0"/>
            <a:t>творчої</a:t>
          </a:r>
          <a:r>
            <a:rPr lang="ru-RU" sz="2600" dirty="0" smtClean="0"/>
            <a:t> </a:t>
          </a:r>
          <a:r>
            <a:rPr lang="ru-RU" sz="2600" dirty="0" err="1" smtClean="0"/>
            <a:t>активності</a:t>
          </a:r>
          <a:r>
            <a:rPr lang="ru-RU" sz="2600" dirty="0" smtClean="0"/>
            <a:t> </a:t>
          </a:r>
          <a:r>
            <a:rPr lang="ru-RU" sz="2600" dirty="0" err="1" smtClean="0"/>
            <a:t>вчителів</a:t>
          </a:r>
          <a:r>
            <a:rPr lang="ru-RU" sz="2600" dirty="0" smtClean="0"/>
            <a:t> та </a:t>
          </a:r>
          <a:r>
            <a:rPr lang="ru-RU" sz="2600" dirty="0" err="1" smtClean="0"/>
            <a:t>учнів</a:t>
          </a:r>
          <a:r>
            <a:rPr lang="ru-RU" sz="2600" dirty="0" smtClean="0"/>
            <a:t>.</a:t>
          </a:r>
          <a:endParaRPr lang="ru-RU" sz="2600" dirty="0"/>
        </a:p>
      </dgm:t>
    </dgm:pt>
    <dgm:pt modelId="{FCC21E3F-22C9-4824-9B45-5B6DA2568626}" type="parTrans" cxnId="{432B320F-CCE6-45A5-8600-EA449F974210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76570B1E-C7CF-4B64-A81D-EF9A8BD36713}" type="sibTrans" cxnId="{432B320F-CCE6-45A5-8600-EA449F974210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93E2D642-E356-4FD2-8753-8E4CB8E81FA5}">
      <dgm:prSet custT="1"/>
      <dgm:spPr/>
      <dgm:t>
        <a:bodyPr/>
        <a:lstStyle/>
        <a:p>
          <a:r>
            <a:rPr lang="uk-UA" sz="2600" dirty="0" smtClean="0"/>
            <a:t>Створення умов для персонального доступу до комп'ютера учням і співробітникам школи.</a:t>
          </a:r>
          <a:endParaRPr lang="ru-RU" sz="2600" dirty="0"/>
        </a:p>
      </dgm:t>
    </dgm:pt>
    <dgm:pt modelId="{6BE23661-BDA8-414F-AD3D-706FC8620B13}" type="parTrans" cxnId="{F95A6D3B-B8E7-4FFA-9DA3-36B623DECEC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472FCC55-5553-480D-86D1-F00628E0E7D2}" type="sibTrans" cxnId="{F95A6D3B-B8E7-4FFA-9DA3-36B623DECEC1}">
      <dgm:prSet/>
      <dgm:spPr/>
      <dgm:t>
        <a:bodyPr/>
        <a:lstStyle/>
        <a:p>
          <a:endParaRPr lang="ru-RU" sz="2600">
            <a:solidFill>
              <a:schemeClr val="tx1"/>
            </a:solidFill>
          </a:endParaRPr>
        </a:p>
      </dgm:t>
    </dgm:pt>
    <dgm:pt modelId="{F0D18898-11D0-4979-86F9-1BC991B549FF}">
      <dgm:prSet custT="1"/>
      <dgm:spPr/>
      <dgm:t>
        <a:bodyPr/>
        <a:lstStyle/>
        <a:p>
          <a:r>
            <a:rPr lang="uk-UA" sz="2600" dirty="0" smtClean="0"/>
            <a:t>Створення банку програмно-педагогічних засобів для використання комп'ютерної техніки в навчальному процесі.</a:t>
          </a:r>
          <a:endParaRPr lang="ru-RU" sz="2600" dirty="0"/>
        </a:p>
      </dgm:t>
    </dgm:pt>
    <dgm:pt modelId="{A46FA114-CE2E-4021-946D-7568E4FFDFC1}" type="parTrans" cxnId="{1F1E2831-B48D-46C0-ACE1-B8785274B17B}">
      <dgm:prSet/>
      <dgm:spPr/>
      <dgm:t>
        <a:bodyPr/>
        <a:lstStyle/>
        <a:p>
          <a:endParaRPr lang="ru-RU" sz="2600"/>
        </a:p>
      </dgm:t>
    </dgm:pt>
    <dgm:pt modelId="{DEBDC440-BD8B-4039-AB40-EC2C277457B4}" type="sibTrans" cxnId="{1F1E2831-B48D-46C0-ACE1-B8785274B17B}">
      <dgm:prSet/>
      <dgm:spPr/>
      <dgm:t>
        <a:bodyPr/>
        <a:lstStyle/>
        <a:p>
          <a:endParaRPr lang="ru-RU" sz="2600"/>
        </a:p>
      </dgm:t>
    </dgm:pt>
    <dgm:pt modelId="{21214FC7-4C5C-4D4A-B828-319587854C17}" type="pres">
      <dgm:prSet presAssocID="{5F0F2355-5991-48A0-8137-5F85DEC577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A8214F-54FA-4B05-885B-B70960D31595}" type="pres">
      <dgm:prSet presAssocID="{A5842D9D-548D-4812-8A6F-DBE53CE6FE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CECFC-6B25-4241-AA39-374C34E77EBC}" type="pres">
      <dgm:prSet presAssocID="{6C0C6BE0-54D0-49C3-A427-2B5E4C9C3711}" presName="spacer" presStyleCnt="0"/>
      <dgm:spPr/>
    </dgm:pt>
    <dgm:pt modelId="{2C361F0E-AAB2-4E1E-81A1-2C156A587E07}" type="pres">
      <dgm:prSet presAssocID="{4F1A751E-347E-434B-ACBA-586C4490D95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9517A-487E-43B9-9E8D-4D54F38AFC1B}" type="pres">
      <dgm:prSet presAssocID="{B0F438F7-C002-4555-B732-8340195356A3}" presName="spacer" presStyleCnt="0"/>
      <dgm:spPr/>
    </dgm:pt>
    <dgm:pt modelId="{8D31E62E-7FA4-4A74-A3E2-B2E820891560}" type="pres">
      <dgm:prSet presAssocID="{E3BDECA9-7312-4E75-8253-91039EA647E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C71C3-D985-4174-BFF0-3A80E2071C3E}" type="pres">
      <dgm:prSet presAssocID="{76570B1E-C7CF-4B64-A81D-EF9A8BD36713}" presName="spacer" presStyleCnt="0"/>
      <dgm:spPr/>
    </dgm:pt>
    <dgm:pt modelId="{E44CB293-224C-4195-9EE8-E7A63B540037}" type="pres">
      <dgm:prSet presAssocID="{F0D18898-11D0-4979-86F9-1BC991B549F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F31F8-82DD-4EE9-9043-1DD7212DDCA6}" type="pres">
      <dgm:prSet presAssocID="{DEBDC440-BD8B-4039-AB40-EC2C277457B4}" presName="spacer" presStyleCnt="0"/>
      <dgm:spPr/>
    </dgm:pt>
    <dgm:pt modelId="{38D3FBB5-58B8-44B1-9057-A2DE1C2F7FC9}" type="pres">
      <dgm:prSet presAssocID="{93E2D642-E356-4FD2-8753-8E4CB8E81FA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813EA6-2CA7-4298-B7AE-6780A8C783E1}" type="presOf" srcId="{5F0F2355-5991-48A0-8137-5F85DEC57709}" destId="{21214FC7-4C5C-4D4A-B828-319587854C17}" srcOrd="0" destOrd="0" presId="urn:microsoft.com/office/officeart/2005/8/layout/vList2"/>
    <dgm:cxn modelId="{A8744BC9-AE76-4E06-9C59-1CB1DA98677C}" type="presOf" srcId="{F0D18898-11D0-4979-86F9-1BC991B549FF}" destId="{E44CB293-224C-4195-9EE8-E7A63B540037}" srcOrd="0" destOrd="0" presId="urn:microsoft.com/office/officeart/2005/8/layout/vList2"/>
    <dgm:cxn modelId="{AE992D49-DB47-480E-871C-18AC4AA9995F}" type="presOf" srcId="{A5842D9D-548D-4812-8A6F-DBE53CE6FE70}" destId="{7FA8214F-54FA-4B05-885B-B70960D31595}" srcOrd="0" destOrd="0" presId="urn:microsoft.com/office/officeart/2005/8/layout/vList2"/>
    <dgm:cxn modelId="{F95A6D3B-B8E7-4FFA-9DA3-36B623DECEC1}" srcId="{5F0F2355-5991-48A0-8137-5F85DEC57709}" destId="{93E2D642-E356-4FD2-8753-8E4CB8E81FA5}" srcOrd="4" destOrd="0" parTransId="{6BE23661-BDA8-414F-AD3D-706FC8620B13}" sibTransId="{472FCC55-5553-480D-86D1-F00628E0E7D2}"/>
    <dgm:cxn modelId="{EFF603A3-C634-4033-9B86-EA6F4EDB7D11}" srcId="{5F0F2355-5991-48A0-8137-5F85DEC57709}" destId="{A5842D9D-548D-4812-8A6F-DBE53CE6FE70}" srcOrd="0" destOrd="0" parTransId="{3AA8455B-C514-4B12-B1C6-242438CDA181}" sibTransId="{6C0C6BE0-54D0-49C3-A427-2B5E4C9C3711}"/>
    <dgm:cxn modelId="{1F1E2831-B48D-46C0-ACE1-B8785274B17B}" srcId="{5F0F2355-5991-48A0-8137-5F85DEC57709}" destId="{F0D18898-11D0-4979-86F9-1BC991B549FF}" srcOrd="3" destOrd="0" parTransId="{A46FA114-CE2E-4021-946D-7568E4FFDFC1}" sibTransId="{DEBDC440-BD8B-4039-AB40-EC2C277457B4}"/>
    <dgm:cxn modelId="{96B1B4DF-EF7F-4790-B9DC-47E19945F4D1}" type="presOf" srcId="{93E2D642-E356-4FD2-8753-8E4CB8E81FA5}" destId="{38D3FBB5-58B8-44B1-9057-A2DE1C2F7FC9}" srcOrd="0" destOrd="0" presId="urn:microsoft.com/office/officeart/2005/8/layout/vList2"/>
    <dgm:cxn modelId="{432B320F-CCE6-45A5-8600-EA449F974210}" srcId="{5F0F2355-5991-48A0-8137-5F85DEC57709}" destId="{E3BDECA9-7312-4E75-8253-91039EA647E2}" srcOrd="2" destOrd="0" parTransId="{FCC21E3F-22C9-4824-9B45-5B6DA2568626}" sibTransId="{76570B1E-C7CF-4B64-A81D-EF9A8BD36713}"/>
    <dgm:cxn modelId="{FFAB1511-BC8D-4EA4-B81B-ECD4DE50AB61}" type="presOf" srcId="{4F1A751E-347E-434B-ACBA-586C4490D95C}" destId="{2C361F0E-AAB2-4E1E-81A1-2C156A587E07}" srcOrd="0" destOrd="0" presId="urn:microsoft.com/office/officeart/2005/8/layout/vList2"/>
    <dgm:cxn modelId="{0D46EAB1-7848-4468-859E-5C81BA649221}" srcId="{5F0F2355-5991-48A0-8137-5F85DEC57709}" destId="{4F1A751E-347E-434B-ACBA-586C4490D95C}" srcOrd="1" destOrd="0" parTransId="{2A2FF9EF-470E-446E-B900-99BF38367353}" sibTransId="{B0F438F7-C002-4555-B732-8340195356A3}"/>
    <dgm:cxn modelId="{C0ABDE99-A635-497F-975B-8B019C059052}" type="presOf" srcId="{E3BDECA9-7312-4E75-8253-91039EA647E2}" destId="{8D31E62E-7FA4-4A74-A3E2-B2E820891560}" srcOrd="0" destOrd="0" presId="urn:microsoft.com/office/officeart/2005/8/layout/vList2"/>
    <dgm:cxn modelId="{531DFDA9-B15F-4282-9CCD-B09028D1BE81}" type="presParOf" srcId="{21214FC7-4C5C-4D4A-B828-319587854C17}" destId="{7FA8214F-54FA-4B05-885B-B70960D31595}" srcOrd="0" destOrd="0" presId="urn:microsoft.com/office/officeart/2005/8/layout/vList2"/>
    <dgm:cxn modelId="{F726CA05-04AB-4B8B-B711-F57C8FBD9E94}" type="presParOf" srcId="{21214FC7-4C5C-4D4A-B828-319587854C17}" destId="{633CECFC-6B25-4241-AA39-374C34E77EBC}" srcOrd="1" destOrd="0" presId="urn:microsoft.com/office/officeart/2005/8/layout/vList2"/>
    <dgm:cxn modelId="{8DC35035-F144-4C20-9063-C12E9059C518}" type="presParOf" srcId="{21214FC7-4C5C-4D4A-B828-319587854C17}" destId="{2C361F0E-AAB2-4E1E-81A1-2C156A587E07}" srcOrd="2" destOrd="0" presId="urn:microsoft.com/office/officeart/2005/8/layout/vList2"/>
    <dgm:cxn modelId="{D983929D-6541-487F-A8B4-ECE7FBA1B411}" type="presParOf" srcId="{21214FC7-4C5C-4D4A-B828-319587854C17}" destId="{8859517A-487E-43B9-9E8D-4D54F38AFC1B}" srcOrd="3" destOrd="0" presId="urn:microsoft.com/office/officeart/2005/8/layout/vList2"/>
    <dgm:cxn modelId="{85D067DA-92ED-4928-9F5F-E7E0F957CA54}" type="presParOf" srcId="{21214FC7-4C5C-4D4A-B828-319587854C17}" destId="{8D31E62E-7FA4-4A74-A3E2-B2E820891560}" srcOrd="4" destOrd="0" presId="urn:microsoft.com/office/officeart/2005/8/layout/vList2"/>
    <dgm:cxn modelId="{EB1DA1FB-A8A6-42C8-8AEC-4E6223995919}" type="presParOf" srcId="{21214FC7-4C5C-4D4A-B828-319587854C17}" destId="{81AC71C3-D985-4174-BFF0-3A80E2071C3E}" srcOrd="5" destOrd="0" presId="urn:microsoft.com/office/officeart/2005/8/layout/vList2"/>
    <dgm:cxn modelId="{4B31AF29-47CF-41D3-ACFB-0D6B2FD634F7}" type="presParOf" srcId="{21214FC7-4C5C-4D4A-B828-319587854C17}" destId="{E44CB293-224C-4195-9EE8-E7A63B540037}" srcOrd="6" destOrd="0" presId="urn:microsoft.com/office/officeart/2005/8/layout/vList2"/>
    <dgm:cxn modelId="{9BB269F6-2A94-4B52-B301-F8B726C6EEB2}" type="presParOf" srcId="{21214FC7-4C5C-4D4A-B828-319587854C17}" destId="{617F31F8-82DD-4EE9-9043-1DD7212DDCA6}" srcOrd="7" destOrd="0" presId="urn:microsoft.com/office/officeart/2005/8/layout/vList2"/>
    <dgm:cxn modelId="{D267C192-BC46-42BB-A271-8247757A5E35}" type="presParOf" srcId="{21214FC7-4C5C-4D4A-B828-319587854C17}" destId="{38D3FBB5-58B8-44B1-9057-A2DE1C2F7FC9}" srcOrd="8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6FF546-5DEF-46B3-BA12-94D6540A462C}" type="doc">
      <dgm:prSet loTypeId="urn:microsoft.com/office/officeart/2005/8/layout/hList6" loCatId="list" qsTypeId="urn:microsoft.com/office/officeart/2005/8/quickstyle/simple3" qsCatId="simple" csTypeId="urn:microsoft.com/office/officeart/2005/8/colors/colorful5" csCatId="colorful" phldr="1"/>
      <dgm:spPr/>
    </dgm:pt>
    <dgm:pt modelId="{72962C74-DE87-492F-81DB-E1995C39449A}">
      <dgm:prSet phldrT="[Текст]" custT="1"/>
      <dgm:spPr/>
      <dgm:t>
        <a:bodyPr/>
        <a:lstStyle/>
        <a:p>
          <a:r>
            <a:rPr lang="uk-UA" sz="2000" dirty="0" smtClean="0"/>
            <a:t>Залучення педагогів школи до створення інформаційного освітнього  простору, що об’єднує педагогів, учнів та їх батьків за близькими до педагогіки проблемами для акумулювання ідей та об’єднання можливостей.</a:t>
          </a:r>
          <a:endParaRPr lang="ru-RU" sz="2000" dirty="0"/>
        </a:p>
      </dgm:t>
    </dgm:pt>
    <dgm:pt modelId="{D234E046-50F5-4E2D-BBB9-2F2F3C8B8DCF}" type="parTrans" cxnId="{DAF9C67C-2CE5-4CF9-B75A-5C4C89DED4F1}">
      <dgm:prSet/>
      <dgm:spPr/>
      <dgm:t>
        <a:bodyPr/>
        <a:lstStyle/>
        <a:p>
          <a:endParaRPr lang="ru-RU" sz="2000"/>
        </a:p>
      </dgm:t>
    </dgm:pt>
    <dgm:pt modelId="{5C26B6C2-3924-4041-A94F-915C0F320E4A}" type="sibTrans" cxnId="{DAF9C67C-2CE5-4CF9-B75A-5C4C89DED4F1}">
      <dgm:prSet/>
      <dgm:spPr/>
      <dgm:t>
        <a:bodyPr/>
        <a:lstStyle/>
        <a:p>
          <a:endParaRPr lang="ru-RU" sz="2000"/>
        </a:p>
      </dgm:t>
    </dgm:pt>
    <dgm:pt modelId="{F17D848B-26D3-46F0-A971-8009B9D0C54D}">
      <dgm:prSet phldrT="[Текст]" custT="1"/>
      <dgm:spPr/>
      <dgm:t>
        <a:bodyPr/>
        <a:lstStyle/>
        <a:p>
          <a:r>
            <a:rPr lang="uk-UA" sz="2400" dirty="0" smtClean="0"/>
            <a:t>Стимулювання вчителів до самостійного поглибленого розширення знань, отриманих у ході роботи</a:t>
          </a:r>
          <a:r>
            <a:rPr lang="uk-UA" sz="2200" dirty="0" smtClean="0"/>
            <a:t>.</a:t>
          </a:r>
          <a:endParaRPr lang="ru-RU" sz="2200" dirty="0"/>
        </a:p>
      </dgm:t>
    </dgm:pt>
    <dgm:pt modelId="{E18F6FCC-D745-458F-8803-8E9A52672357}" type="parTrans" cxnId="{7F6F3ABB-D60B-42CC-B4D3-D5BD33A63C36}">
      <dgm:prSet/>
      <dgm:spPr/>
      <dgm:t>
        <a:bodyPr/>
        <a:lstStyle/>
        <a:p>
          <a:endParaRPr lang="ru-RU" sz="2000"/>
        </a:p>
      </dgm:t>
    </dgm:pt>
    <dgm:pt modelId="{19BD3E40-08F9-4A9B-AB6F-6E4AD02ECF05}" type="sibTrans" cxnId="{7F6F3ABB-D60B-42CC-B4D3-D5BD33A63C36}">
      <dgm:prSet/>
      <dgm:spPr/>
      <dgm:t>
        <a:bodyPr/>
        <a:lstStyle/>
        <a:p>
          <a:endParaRPr lang="ru-RU" sz="2000"/>
        </a:p>
      </dgm:t>
    </dgm:pt>
    <dgm:pt modelId="{32BA00B0-EA45-4C41-947F-C26B39AC0C74}">
      <dgm:prSet phldrT="[Текст]" custT="1"/>
      <dgm:spPr/>
      <dgm:t>
        <a:bodyPr/>
        <a:lstStyle/>
        <a:p>
          <a:r>
            <a:rPr lang="uk-UA" sz="2400" dirty="0" smtClean="0"/>
            <a:t>Удосконалення професійної майстерності вчителів – </a:t>
          </a:r>
          <a:r>
            <a:rPr lang="uk-UA" sz="2400" dirty="0" err="1" smtClean="0"/>
            <a:t>предметників</a:t>
          </a:r>
          <a:r>
            <a:rPr lang="uk-UA" sz="2400" dirty="0" smtClean="0"/>
            <a:t>   у сфері розширення освітнього простору засобами інформаційно-комунікаційних технологій.</a:t>
          </a:r>
          <a:endParaRPr lang="ru-RU" sz="2400" dirty="0"/>
        </a:p>
      </dgm:t>
    </dgm:pt>
    <dgm:pt modelId="{AA609D48-B8F3-45C9-90BB-2FF974428D6D}" type="parTrans" cxnId="{65099F0A-4F5D-47EB-9C8A-8E53FFFB53DC}">
      <dgm:prSet/>
      <dgm:spPr/>
      <dgm:t>
        <a:bodyPr/>
        <a:lstStyle/>
        <a:p>
          <a:endParaRPr lang="ru-RU" sz="2000"/>
        </a:p>
      </dgm:t>
    </dgm:pt>
    <dgm:pt modelId="{7B644305-3749-4156-B86E-A669181DA649}" type="sibTrans" cxnId="{65099F0A-4F5D-47EB-9C8A-8E53FFFB53DC}">
      <dgm:prSet/>
      <dgm:spPr/>
      <dgm:t>
        <a:bodyPr/>
        <a:lstStyle/>
        <a:p>
          <a:endParaRPr lang="ru-RU" sz="2000"/>
        </a:p>
      </dgm:t>
    </dgm:pt>
    <dgm:pt modelId="{67F49736-B3F3-4690-85CC-9033FE4D4A82}" type="pres">
      <dgm:prSet presAssocID="{926FF546-5DEF-46B3-BA12-94D6540A462C}" presName="Name0" presStyleCnt="0">
        <dgm:presLayoutVars>
          <dgm:dir/>
          <dgm:resizeHandles val="exact"/>
        </dgm:presLayoutVars>
      </dgm:prSet>
      <dgm:spPr/>
    </dgm:pt>
    <dgm:pt modelId="{56C6F592-171F-4F22-879C-87F969BE12FF}" type="pres">
      <dgm:prSet presAssocID="{72962C74-DE87-492F-81DB-E1995C3944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92A7D-8EA1-45E7-89BB-9197C4465F79}" type="pres">
      <dgm:prSet presAssocID="{5C26B6C2-3924-4041-A94F-915C0F320E4A}" presName="sibTrans" presStyleCnt="0"/>
      <dgm:spPr/>
    </dgm:pt>
    <dgm:pt modelId="{371B9D72-58C3-4FDA-BB5F-ABC2023ACE55}" type="pres">
      <dgm:prSet presAssocID="{F17D848B-26D3-46F0-A971-8009B9D0C54D}" presName="node" presStyleLbl="node1" presStyleIdx="1" presStyleCnt="3" custScaleX="88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30C4B-A850-42CC-8145-87682E339DE9}" type="pres">
      <dgm:prSet presAssocID="{19BD3E40-08F9-4A9B-AB6F-6E4AD02ECF05}" presName="sibTrans" presStyleCnt="0"/>
      <dgm:spPr/>
    </dgm:pt>
    <dgm:pt modelId="{4505904C-CD6F-4914-B8D0-5B7BBD9AAC4F}" type="pres">
      <dgm:prSet presAssocID="{32BA00B0-EA45-4C41-947F-C26B39AC0C74}" presName="node" presStyleLbl="node1" presStyleIdx="2" presStyleCnt="3" custScaleX="116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1BCE70-C7CA-42F7-BE9F-F875639B886B}" type="presOf" srcId="{926FF546-5DEF-46B3-BA12-94D6540A462C}" destId="{67F49736-B3F3-4690-85CC-9033FE4D4A82}" srcOrd="0" destOrd="0" presId="urn:microsoft.com/office/officeart/2005/8/layout/hList6"/>
    <dgm:cxn modelId="{7F6F3ABB-D60B-42CC-B4D3-D5BD33A63C36}" srcId="{926FF546-5DEF-46B3-BA12-94D6540A462C}" destId="{F17D848B-26D3-46F0-A971-8009B9D0C54D}" srcOrd="1" destOrd="0" parTransId="{E18F6FCC-D745-458F-8803-8E9A52672357}" sibTransId="{19BD3E40-08F9-4A9B-AB6F-6E4AD02ECF05}"/>
    <dgm:cxn modelId="{65099F0A-4F5D-47EB-9C8A-8E53FFFB53DC}" srcId="{926FF546-5DEF-46B3-BA12-94D6540A462C}" destId="{32BA00B0-EA45-4C41-947F-C26B39AC0C74}" srcOrd="2" destOrd="0" parTransId="{AA609D48-B8F3-45C9-90BB-2FF974428D6D}" sibTransId="{7B644305-3749-4156-B86E-A669181DA649}"/>
    <dgm:cxn modelId="{DAF9C67C-2CE5-4CF9-B75A-5C4C89DED4F1}" srcId="{926FF546-5DEF-46B3-BA12-94D6540A462C}" destId="{72962C74-DE87-492F-81DB-E1995C39449A}" srcOrd="0" destOrd="0" parTransId="{D234E046-50F5-4E2D-BBB9-2F2F3C8B8DCF}" sibTransId="{5C26B6C2-3924-4041-A94F-915C0F320E4A}"/>
    <dgm:cxn modelId="{5B575C9B-786D-4CFF-94AC-A4BA261700F6}" type="presOf" srcId="{72962C74-DE87-492F-81DB-E1995C39449A}" destId="{56C6F592-171F-4F22-879C-87F969BE12FF}" srcOrd="0" destOrd="0" presId="urn:microsoft.com/office/officeart/2005/8/layout/hList6"/>
    <dgm:cxn modelId="{0C9534DC-3587-42F7-9BB0-A1640F7BD34C}" type="presOf" srcId="{32BA00B0-EA45-4C41-947F-C26B39AC0C74}" destId="{4505904C-CD6F-4914-B8D0-5B7BBD9AAC4F}" srcOrd="0" destOrd="0" presId="urn:microsoft.com/office/officeart/2005/8/layout/hList6"/>
    <dgm:cxn modelId="{5E2C0AE3-835D-4A72-B1DF-01419B5B04DC}" type="presOf" srcId="{F17D848B-26D3-46F0-A971-8009B9D0C54D}" destId="{371B9D72-58C3-4FDA-BB5F-ABC2023ACE55}" srcOrd="0" destOrd="0" presId="urn:microsoft.com/office/officeart/2005/8/layout/hList6"/>
    <dgm:cxn modelId="{2A7AA577-3153-4DD7-9FD7-6A03D7D5085E}" type="presParOf" srcId="{67F49736-B3F3-4690-85CC-9033FE4D4A82}" destId="{56C6F592-171F-4F22-879C-87F969BE12FF}" srcOrd="0" destOrd="0" presId="urn:microsoft.com/office/officeart/2005/8/layout/hList6"/>
    <dgm:cxn modelId="{E6AEFE7D-6BF1-4236-970E-C29F1797CDED}" type="presParOf" srcId="{67F49736-B3F3-4690-85CC-9033FE4D4A82}" destId="{81292A7D-8EA1-45E7-89BB-9197C4465F79}" srcOrd="1" destOrd="0" presId="urn:microsoft.com/office/officeart/2005/8/layout/hList6"/>
    <dgm:cxn modelId="{0ADBC2AC-8FC5-477E-9D61-F09E7F399773}" type="presParOf" srcId="{67F49736-B3F3-4690-85CC-9033FE4D4A82}" destId="{371B9D72-58C3-4FDA-BB5F-ABC2023ACE55}" srcOrd="2" destOrd="0" presId="urn:microsoft.com/office/officeart/2005/8/layout/hList6"/>
    <dgm:cxn modelId="{6CCDE559-F09D-4C4D-85D2-3587AB07D124}" type="presParOf" srcId="{67F49736-B3F3-4690-85CC-9033FE4D4A82}" destId="{9D530C4B-A850-42CC-8145-87682E339DE9}" srcOrd="3" destOrd="0" presId="urn:microsoft.com/office/officeart/2005/8/layout/hList6"/>
    <dgm:cxn modelId="{964A578A-3A49-45B8-9228-64BB526D743B}" type="presParOf" srcId="{67F49736-B3F3-4690-85CC-9033FE4D4A82}" destId="{4505904C-CD6F-4914-B8D0-5B7BBD9AAC4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FF546-5DEF-46B3-BA12-94D6540A462C}" type="doc">
      <dgm:prSet loTypeId="urn:microsoft.com/office/officeart/2005/8/layout/hList6" loCatId="list" qsTypeId="urn:microsoft.com/office/officeart/2005/8/quickstyle/simple3" qsCatId="simple" csTypeId="urn:microsoft.com/office/officeart/2005/8/colors/colorful5" csCatId="colorful" phldr="1"/>
      <dgm:spPr/>
    </dgm:pt>
    <dgm:pt modelId="{72962C74-DE87-492F-81DB-E1995C39449A}">
      <dgm:prSet phldrT="[Текст]" custT="1"/>
      <dgm:spPr/>
      <dgm:t>
        <a:bodyPr/>
        <a:lstStyle/>
        <a:p>
          <a:r>
            <a:rPr lang="uk-UA" sz="2400" dirty="0" smtClean="0"/>
            <a:t>Пошук та підтримка вчителів-творців, вчителів-дослідників, сприяння впровадженню їхніх розробок, ідей у педагогічну практику вчителів міста.</a:t>
          </a:r>
          <a:endParaRPr lang="ru-RU" sz="2400" dirty="0"/>
        </a:p>
      </dgm:t>
    </dgm:pt>
    <dgm:pt modelId="{D234E046-50F5-4E2D-BBB9-2F2F3C8B8DCF}" type="parTrans" cxnId="{DAF9C67C-2CE5-4CF9-B75A-5C4C89DED4F1}">
      <dgm:prSet/>
      <dgm:spPr/>
      <dgm:t>
        <a:bodyPr/>
        <a:lstStyle/>
        <a:p>
          <a:endParaRPr lang="ru-RU" sz="2400"/>
        </a:p>
      </dgm:t>
    </dgm:pt>
    <dgm:pt modelId="{5C26B6C2-3924-4041-A94F-915C0F320E4A}" type="sibTrans" cxnId="{DAF9C67C-2CE5-4CF9-B75A-5C4C89DED4F1}">
      <dgm:prSet/>
      <dgm:spPr/>
      <dgm:t>
        <a:bodyPr/>
        <a:lstStyle/>
        <a:p>
          <a:endParaRPr lang="ru-RU" sz="2400"/>
        </a:p>
      </dgm:t>
    </dgm:pt>
    <dgm:pt modelId="{F17D848B-26D3-46F0-A971-8009B9D0C54D}">
      <dgm:prSet phldrT="[Текст]" custT="1"/>
      <dgm:spPr/>
      <dgm:t>
        <a:bodyPr/>
        <a:lstStyle/>
        <a:p>
          <a:r>
            <a:rPr lang="uk-UA" sz="2400" dirty="0" smtClean="0"/>
            <a:t>Аналіз, фактичний стан педагогічного процесу в аспекті впровадження ІКТ у навчально-виховний процес. </a:t>
          </a:r>
          <a:endParaRPr lang="ru-RU" sz="2400" dirty="0"/>
        </a:p>
      </dgm:t>
    </dgm:pt>
    <dgm:pt modelId="{E18F6FCC-D745-458F-8803-8E9A52672357}" type="parTrans" cxnId="{7F6F3ABB-D60B-42CC-B4D3-D5BD33A63C36}">
      <dgm:prSet/>
      <dgm:spPr/>
      <dgm:t>
        <a:bodyPr/>
        <a:lstStyle/>
        <a:p>
          <a:endParaRPr lang="ru-RU" sz="2400"/>
        </a:p>
      </dgm:t>
    </dgm:pt>
    <dgm:pt modelId="{19BD3E40-08F9-4A9B-AB6F-6E4AD02ECF05}" type="sibTrans" cxnId="{7F6F3ABB-D60B-42CC-B4D3-D5BD33A63C36}">
      <dgm:prSet/>
      <dgm:spPr/>
      <dgm:t>
        <a:bodyPr/>
        <a:lstStyle/>
        <a:p>
          <a:endParaRPr lang="ru-RU" sz="2400"/>
        </a:p>
      </dgm:t>
    </dgm:pt>
    <dgm:pt modelId="{32BA00B0-EA45-4C41-947F-C26B39AC0C74}">
      <dgm:prSet phldrT="[Текст]" custT="1"/>
      <dgm:spPr/>
      <dgm:t>
        <a:bodyPr/>
        <a:lstStyle/>
        <a:p>
          <a:r>
            <a:rPr lang="uk-UA" sz="2400" dirty="0" smtClean="0"/>
            <a:t>Представлення своїх досліджень для обговорення педагогічною спільнотою </a:t>
          </a:r>
          <a:endParaRPr lang="ru-RU" sz="2400" dirty="0"/>
        </a:p>
      </dgm:t>
    </dgm:pt>
    <dgm:pt modelId="{AA609D48-B8F3-45C9-90BB-2FF974428D6D}" type="parTrans" cxnId="{65099F0A-4F5D-47EB-9C8A-8E53FFFB53DC}">
      <dgm:prSet/>
      <dgm:spPr/>
      <dgm:t>
        <a:bodyPr/>
        <a:lstStyle/>
        <a:p>
          <a:endParaRPr lang="ru-RU" sz="2400"/>
        </a:p>
      </dgm:t>
    </dgm:pt>
    <dgm:pt modelId="{7B644305-3749-4156-B86E-A669181DA649}" type="sibTrans" cxnId="{65099F0A-4F5D-47EB-9C8A-8E53FFFB53DC}">
      <dgm:prSet/>
      <dgm:spPr/>
      <dgm:t>
        <a:bodyPr/>
        <a:lstStyle/>
        <a:p>
          <a:endParaRPr lang="ru-RU" sz="2400"/>
        </a:p>
      </dgm:t>
    </dgm:pt>
    <dgm:pt modelId="{67F49736-B3F3-4690-85CC-9033FE4D4A82}" type="pres">
      <dgm:prSet presAssocID="{926FF546-5DEF-46B3-BA12-94D6540A462C}" presName="Name0" presStyleCnt="0">
        <dgm:presLayoutVars>
          <dgm:dir/>
          <dgm:resizeHandles val="exact"/>
        </dgm:presLayoutVars>
      </dgm:prSet>
      <dgm:spPr/>
    </dgm:pt>
    <dgm:pt modelId="{56C6F592-171F-4F22-879C-87F969BE12FF}" type="pres">
      <dgm:prSet presAssocID="{72962C74-DE87-492F-81DB-E1995C39449A}" presName="node" presStyleLbl="node1" presStyleIdx="0" presStyleCnt="3" custScaleX="74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92A7D-8EA1-45E7-89BB-9197C4465F79}" type="pres">
      <dgm:prSet presAssocID="{5C26B6C2-3924-4041-A94F-915C0F320E4A}" presName="sibTrans" presStyleCnt="0"/>
      <dgm:spPr/>
    </dgm:pt>
    <dgm:pt modelId="{371B9D72-58C3-4FDA-BB5F-ABC2023ACE55}" type="pres">
      <dgm:prSet presAssocID="{F17D848B-26D3-46F0-A971-8009B9D0C54D}" presName="node" presStyleLbl="node1" presStyleIdx="1" presStyleCnt="3" custScaleX="65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30C4B-A850-42CC-8145-87682E339DE9}" type="pres">
      <dgm:prSet presAssocID="{19BD3E40-08F9-4A9B-AB6F-6E4AD02ECF05}" presName="sibTrans" presStyleCnt="0"/>
      <dgm:spPr/>
    </dgm:pt>
    <dgm:pt modelId="{4505904C-CD6F-4914-B8D0-5B7BBD9AAC4F}" type="pres">
      <dgm:prSet presAssocID="{32BA00B0-EA45-4C41-947F-C26B39AC0C74}" presName="node" presStyleLbl="node1" presStyleIdx="2" presStyleCnt="3" custScaleX="63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6F3ABB-D60B-42CC-B4D3-D5BD33A63C36}" srcId="{926FF546-5DEF-46B3-BA12-94D6540A462C}" destId="{F17D848B-26D3-46F0-A971-8009B9D0C54D}" srcOrd="1" destOrd="0" parTransId="{E18F6FCC-D745-458F-8803-8E9A52672357}" sibTransId="{19BD3E40-08F9-4A9B-AB6F-6E4AD02ECF05}"/>
    <dgm:cxn modelId="{65099F0A-4F5D-47EB-9C8A-8E53FFFB53DC}" srcId="{926FF546-5DEF-46B3-BA12-94D6540A462C}" destId="{32BA00B0-EA45-4C41-947F-C26B39AC0C74}" srcOrd="2" destOrd="0" parTransId="{AA609D48-B8F3-45C9-90BB-2FF974428D6D}" sibTransId="{7B644305-3749-4156-B86E-A669181DA649}"/>
    <dgm:cxn modelId="{5581D2F6-69A5-4C80-9E57-A8E251F59442}" type="presOf" srcId="{926FF546-5DEF-46B3-BA12-94D6540A462C}" destId="{67F49736-B3F3-4690-85CC-9033FE4D4A82}" srcOrd="0" destOrd="0" presId="urn:microsoft.com/office/officeart/2005/8/layout/hList6"/>
    <dgm:cxn modelId="{F1BC7B2C-8879-41FE-B86C-19C82D2173F5}" type="presOf" srcId="{F17D848B-26D3-46F0-A971-8009B9D0C54D}" destId="{371B9D72-58C3-4FDA-BB5F-ABC2023ACE55}" srcOrd="0" destOrd="0" presId="urn:microsoft.com/office/officeart/2005/8/layout/hList6"/>
    <dgm:cxn modelId="{DAF9C67C-2CE5-4CF9-B75A-5C4C89DED4F1}" srcId="{926FF546-5DEF-46B3-BA12-94D6540A462C}" destId="{72962C74-DE87-492F-81DB-E1995C39449A}" srcOrd="0" destOrd="0" parTransId="{D234E046-50F5-4E2D-BBB9-2F2F3C8B8DCF}" sibTransId="{5C26B6C2-3924-4041-A94F-915C0F320E4A}"/>
    <dgm:cxn modelId="{85CE524A-FDF4-4274-9545-2503EC1C0DEC}" type="presOf" srcId="{32BA00B0-EA45-4C41-947F-C26B39AC0C74}" destId="{4505904C-CD6F-4914-B8D0-5B7BBD9AAC4F}" srcOrd="0" destOrd="0" presId="urn:microsoft.com/office/officeart/2005/8/layout/hList6"/>
    <dgm:cxn modelId="{7B7BE929-B487-49CF-B730-C3118559CB95}" type="presOf" srcId="{72962C74-DE87-492F-81DB-E1995C39449A}" destId="{56C6F592-171F-4F22-879C-87F969BE12FF}" srcOrd="0" destOrd="0" presId="urn:microsoft.com/office/officeart/2005/8/layout/hList6"/>
    <dgm:cxn modelId="{F5DEB2EF-A1EE-46AD-9B09-8EF5F4191D6B}" type="presParOf" srcId="{67F49736-B3F3-4690-85CC-9033FE4D4A82}" destId="{56C6F592-171F-4F22-879C-87F969BE12FF}" srcOrd="0" destOrd="0" presId="urn:microsoft.com/office/officeart/2005/8/layout/hList6"/>
    <dgm:cxn modelId="{A395C3D4-D9CA-46D4-A25F-7B5E014C3A1E}" type="presParOf" srcId="{67F49736-B3F3-4690-85CC-9033FE4D4A82}" destId="{81292A7D-8EA1-45E7-89BB-9197C4465F79}" srcOrd="1" destOrd="0" presId="urn:microsoft.com/office/officeart/2005/8/layout/hList6"/>
    <dgm:cxn modelId="{6C40B40D-5939-4F27-8F6D-D8E8C4245529}" type="presParOf" srcId="{67F49736-B3F3-4690-85CC-9033FE4D4A82}" destId="{371B9D72-58C3-4FDA-BB5F-ABC2023ACE55}" srcOrd="2" destOrd="0" presId="urn:microsoft.com/office/officeart/2005/8/layout/hList6"/>
    <dgm:cxn modelId="{E6B1DB71-CC00-4C7C-A573-AF64B6BF7424}" type="presParOf" srcId="{67F49736-B3F3-4690-85CC-9033FE4D4A82}" destId="{9D530C4B-A850-42CC-8145-87682E339DE9}" srcOrd="3" destOrd="0" presId="urn:microsoft.com/office/officeart/2005/8/layout/hList6"/>
    <dgm:cxn modelId="{18DC975A-BF4C-4D5B-9378-180DEF7F479B}" type="presParOf" srcId="{67F49736-B3F3-4690-85CC-9033FE4D4A82}" destId="{4505904C-CD6F-4914-B8D0-5B7BBD9AAC4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EB5429-9730-4520-949A-05C7263759C9}">
      <dsp:nvSpPr>
        <dsp:cNvPr id="0" name=""/>
        <dsp:cNvSpPr/>
      </dsp:nvSpPr>
      <dsp:spPr>
        <a:xfrm>
          <a:off x="0" y="0"/>
          <a:ext cx="7776864" cy="4707904"/>
        </a:xfrm>
        <a:prstGeom prst="roundRect">
          <a:avLst>
            <a:gd name="adj" fmla="val 8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3653857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В</a:t>
          </a:r>
          <a:r>
            <a:rPr lang="ru-RU" sz="3000" b="1" kern="1200" dirty="0" err="1" smtClean="0"/>
            <a:t>еб-сайт</a:t>
          </a:r>
          <a:r>
            <a:rPr lang="ru-RU" sz="3000" b="1" kern="1200" dirty="0" smtClean="0"/>
            <a:t> </a:t>
          </a:r>
          <a:r>
            <a:rPr lang="ru-RU" sz="3000" b="1" kern="1200" dirty="0" err="1" smtClean="0"/>
            <a:t>є</a:t>
          </a:r>
          <a:r>
            <a:rPr lang="ru-RU" sz="3000" b="1" kern="1200" dirty="0" smtClean="0"/>
            <a:t> </a:t>
          </a:r>
          <a:r>
            <a:rPr lang="ru-RU" sz="3000" b="1" kern="1200" dirty="0" err="1" smtClean="0"/>
            <a:t>серйозним</a:t>
          </a:r>
          <a:r>
            <a:rPr lang="ru-RU" sz="3000" b="1" kern="1200" dirty="0" smtClean="0"/>
            <a:t> </a:t>
          </a:r>
          <a:r>
            <a:rPr lang="ru-RU" sz="3000" b="1" kern="1200" dirty="0" err="1" smtClean="0"/>
            <a:t>інформаційним</a:t>
          </a:r>
          <a:r>
            <a:rPr lang="ru-RU" sz="3000" b="1" kern="1200" dirty="0" smtClean="0"/>
            <a:t> ресурсом, над </a:t>
          </a:r>
          <a:r>
            <a:rPr lang="ru-RU" sz="3000" b="1" kern="1200" dirty="0" err="1" smtClean="0"/>
            <a:t>яким</a:t>
          </a:r>
          <a:r>
            <a:rPr lang="ru-RU" sz="3000" b="1" kern="1200" dirty="0" smtClean="0"/>
            <a:t> </a:t>
          </a:r>
          <a:r>
            <a:rPr lang="ru-RU" sz="3000" b="1" kern="1200" dirty="0" err="1" smtClean="0"/>
            <a:t>працює</a:t>
          </a:r>
          <a:r>
            <a:rPr lang="ru-RU" sz="3000" b="1" kern="1200" dirty="0" smtClean="0"/>
            <a:t> </a:t>
          </a:r>
          <a:r>
            <a:rPr lang="ru-RU" sz="3000" b="1" kern="1200" dirty="0" err="1" smtClean="0"/>
            <a:t>багато</a:t>
          </a:r>
          <a:r>
            <a:rPr lang="ru-RU" sz="3000" b="1" kern="1200" dirty="0" smtClean="0"/>
            <a:t> людей</a:t>
          </a:r>
          <a:endParaRPr lang="ru-RU" sz="3000" kern="1200" dirty="0"/>
        </a:p>
      </dsp:txBody>
      <dsp:txXfrm>
        <a:off x="0" y="0"/>
        <a:ext cx="7776864" cy="4707904"/>
      </dsp:txXfrm>
    </dsp:sp>
    <dsp:sp modelId="{D38AD03C-0452-408A-84F3-A40986069923}">
      <dsp:nvSpPr>
        <dsp:cNvPr id="0" name=""/>
        <dsp:cNvSpPr/>
      </dsp:nvSpPr>
      <dsp:spPr>
        <a:xfrm>
          <a:off x="194421" y="1432841"/>
          <a:ext cx="7388020" cy="2783802"/>
        </a:xfrm>
        <a:prstGeom prst="roundRect">
          <a:avLst>
            <a:gd name="adj" fmla="val 105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2092663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Творча група над інформаційним супроводом </a:t>
          </a:r>
          <a:r>
            <a:rPr lang="uk-UA" sz="2800" b="1" kern="1200" dirty="0" err="1" smtClean="0"/>
            <a:t>веб-сайту</a:t>
          </a:r>
          <a:r>
            <a:rPr lang="uk-UA" sz="2800" b="1" kern="1200" dirty="0" smtClean="0"/>
            <a:t> об’єднує педагогів закладу, яких  цікавить використання інформаційно-комунікаційних технологій у педагогічній діяльності вчителя і які бажають їх ретельно вивчати.</a:t>
          </a:r>
          <a:endParaRPr lang="uk-UA" sz="2800" b="1" kern="1200" dirty="0" smtClean="0">
            <a:solidFill>
              <a:schemeClr val="accent5">
                <a:lumMod val="75000"/>
              </a:schemeClr>
            </a:solidFill>
          </a:endParaRPr>
        </a:p>
      </dsp:txBody>
      <dsp:txXfrm>
        <a:off x="194421" y="1432841"/>
        <a:ext cx="7388020" cy="27838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A8214F-54FA-4B05-885B-B70960D31595}">
      <dsp:nvSpPr>
        <dsp:cNvPr id="0" name=""/>
        <dsp:cNvSpPr/>
      </dsp:nvSpPr>
      <dsp:spPr>
        <a:xfrm>
          <a:off x="0" y="152"/>
          <a:ext cx="8568952" cy="9421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Формування</a:t>
          </a:r>
          <a:r>
            <a:rPr lang="ru-RU" sz="2400" kern="1200" dirty="0" smtClean="0"/>
            <a:t> позитивного </a:t>
          </a:r>
          <a:r>
            <a:rPr lang="ru-RU" sz="2400" kern="1200" dirty="0" err="1" smtClean="0"/>
            <a:t>іміджу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школи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0" y="152"/>
        <a:ext cx="8568952" cy="942198"/>
      </dsp:txXfrm>
    </dsp:sp>
    <dsp:sp modelId="{2C361F0E-AAB2-4E1E-81A1-2C156A587E07}">
      <dsp:nvSpPr>
        <dsp:cNvPr id="0" name=""/>
        <dsp:cNvSpPr/>
      </dsp:nvSpPr>
      <dsp:spPr>
        <a:xfrm>
          <a:off x="0" y="952658"/>
          <a:ext cx="8568952" cy="942198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Позитивна презентація інформації про досягнення учнів та педагогічного колективу, про особливості школи, історії її розвитку, про освітні програми та проекти. </a:t>
          </a:r>
          <a:endParaRPr lang="ru-RU" sz="2400" kern="1200" dirty="0"/>
        </a:p>
      </dsp:txBody>
      <dsp:txXfrm>
        <a:off x="0" y="952658"/>
        <a:ext cx="8568952" cy="942198"/>
      </dsp:txXfrm>
    </dsp:sp>
    <dsp:sp modelId="{8D31E62E-7FA4-4A74-A3E2-B2E820891560}">
      <dsp:nvSpPr>
        <dsp:cNvPr id="0" name=""/>
        <dsp:cNvSpPr/>
      </dsp:nvSpPr>
      <dsp:spPr>
        <a:xfrm>
          <a:off x="0" y="1905164"/>
          <a:ext cx="8568952" cy="94219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Підвищення ролі інформатизації освіти, організація навчання з використанням мережевих освітніх ресурсів.</a:t>
          </a:r>
          <a:endParaRPr lang="ru-RU" sz="2400" kern="1200" dirty="0"/>
        </a:p>
      </dsp:txBody>
      <dsp:txXfrm>
        <a:off x="0" y="1905164"/>
        <a:ext cx="8568952" cy="942198"/>
      </dsp:txXfrm>
    </dsp:sp>
    <dsp:sp modelId="{E44CB293-224C-4195-9EE8-E7A63B540037}">
      <dsp:nvSpPr>
        <dsp:cNvPr id="0" name=""/>
        <dsp:cNvSpPr/>
      </dsp:nvSpPr>
      <dsp:spPr>
        <a:xfrm>
          <a:off x="0" y="2857671"/>
          <a:ext cx="8568952" cy="942198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Створення</a:t>
          </a:r>
          <a:r>
            <a:rPr lang="ru-RU" sz="2400" kern="1200" dirty="0" smtClean="0"/>
            <a:t> умов </a:t>
          </a:r>
          <a:r>
            <a:rPr lang="ru-RU" sz="2400" kern="1200" dirty="0" err="1" smtClean="0"/>
            <a:t>мережевої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взаємодії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школи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з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іншими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установами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0" y="2857671"/>
        <a:ext cx="8568952" cy="942198"/>
      </dsp:txXfrm>
    </dsp:sp>
    <dsp:sp modelId="{38D3FBB5-58B8-44B1-9057-A2DE1C2F7FC9}">
      <dsp:nvSpPr>
        <dsp:cNvPr id="0" name=""/>
        <dsp:cNvSpPr/>
      </dsp:nvSpPr>
      <dsp:spPr>
        <a:xfrm>
          <a:off x="0" y="3810177"/>
          <a:ext cx="8568952" cy="94219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Навчання педагогічних і керівних кадрів інформаційним технологіям.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Сприяння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створенню</a:t>
          </a:r>
          <a:r>
            <a:rPr lang="ru-RU" sz="2400" kern="1200" dirty="0" smtClean="0"/>
            <a:t> в </a:t>
          </a:r>
          <a:r>
            <a:rPr lang="ru-RU" sz="2400" kern="1200" dirty="0" err="1" smtClean="0"/>
            <a:t>регіоні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єдиної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інформаційної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інфраструктури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0" y="3810177"/>
        <a:ext cx="8568952" cy="94219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A8214F-54FA-4B05-885B-B70960D31595}">
      <dsp:nvSpPr>
        <dsp:cNvPr id="0" name=""/>
        <dsp:cNvSpPr/>
      </dsp:nvSpPr>
      <dsp:spPr>
        <a:xfrm>
          <a:off x="0" y="1467"/>
          <a:ext cx="8640960" cy="9994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Здійснення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обміну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педагогічним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досвідом</a:t>
          </a:r>
          <a:r>
            <a:rPr lang="ru-RU" sz="2600" kern="1200" dirty="0" smtClean="0"/>
            <a:t> та </a:t>
          </a:r>
          <a:r>
            <a:rPr lang="ru-RU" sz="2600" kern="1200" dirty="0" err="1" smtClean="0"/>
            <a:t>демонстрація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досягнень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педагогічного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учнівського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колективів</a:t>
          </a:r>
          <a:r>
            <a:rPr lang="ru-RU" sz="2600" kern="1200" dirty="0" smtClean="0"/>
            <a:t>.</a:t>
          </a:r>
          <a:endParaRPr lang="ru-RU" sz="2600" kern="1200" dirty="0"/>
        </a:p>
      </dsp:txBody>
      <dsp:txXfrm>
        <a:off x="0" y="1467"/>
        <a:ext cx="8640960" cy="999458"/>
      </dsp:txXfrm>
    </dsp:sp>
    <dsp:sp modelId="{2C361F0E-AAB2-4E1E-81A1-2C156A587E07}">
      <dsp:nvSpPr>
        <dsp:cNvPr id="0" name=""/>
        <dsp:cNvSpPr/>
      </dsp:nvSpPr>
      <dsp:spPr>
        <a:xfrm>
          <a:off x="0" y="1011009"/>
          <a:ext cx="8640960" cy="999458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Створення</a:t>
          </a:r>
          <a:r>
            <a:rPr lang="ru-RU" sz="2600" kern="1200" dirty="0" smtClean="0"/>
            <a:t> умов для </a:t>
          </a:r>
          <a:r>
            <a:rPr lang="ru-RU" sz="2600" kern="1200" dirty="0" err="1" smtClean="0"/>
            <a:t>мережевої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взаємодії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всіх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учасників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освітнього</a:t>
          </a:r>
          <a:r>
            <a:rPr lang="ru-RU" sz="2600" kern="1200" dirty="0" smtClean="0"/>
            <a:t>  </a:t>
          </a:r>
          <a:r>
            <a:rPr lang="ru-RU" sz="2600" kern="1200" dirty="0" err="1" smtClean="0"/>
            <a:t>процесу</a:t>
          </a:r>
          <a:r>
            <a:rPr lang="ru-RU" sz="2600" kern="1200" dirty="0" smtClean="0"/>
            <a:t>: </a:t>
          </a:r>
          <a:r>
            <a:rPr lang="ru-RU" sz="2600" kern="1200" dirty="0" err="1" smtClean="0"/>
            <a:t>педагогів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учнів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батьків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випускників</a:t>
          </a:r>
          <a:r>
            <a:rPr lang="ru-RU" sz="2600" kern="1200" dirty="0" smtClean="0"/>
            <a:t>, </a:t>
          </a:r>
          <a:r>
            <a:rPr lang="ru-RU" sz="2600" kern="1200" dirty="0" err="1" smtClean="0"/>
            <a:t>громадських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організацій</a:t>
          </a:r>
          <a:r>
            <a:rPr lang="ru-RU" sz="2600" kern="1200" dirty="0" smtClean="0"/>
            <a:t> та </a:t>
          </a:r>
          <a:r>
            <a:rPr lang="ru-RU" sz="2600" kern="1200" dirty="0" err="1" smtClean="0"/>
            <a:t>зацікавлених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осіб</a:t>
          </a:r>
          <a:r>
            <a:rPr lang="ru-RU" sz="2600" kern="1200" dirty="0" smtClean="0"/>
            <a:t>.</a:t>
          </a:r>
          <a:endParaRPr lang="ru-RU" sz="2600" kern="1200" dirty="0"/>
        </a:p>
      </dsp:txBody>
      <dsp:txXfrm>
        <a:off x="0" y="1011009"/>
        <a:ext cx="8640960" cy="999458"/>
      </dsp:txXfrm>
    </dsp:sp>
    <dsp:sp modelId="{8D31E62E-7FA4-4A74-A3E2-B2E820891560}">
      <dsp:nvSpPr>
        <dsp:cNvPr id="0" name=""/>
        <dsp:cNvSpPr/>
      </dsp:nvSpPr>
      <dsp:spPr>
        <a:xfrm>
          <a:off x="0" y="2020550"/>
          <a:ext cx="8640960" cy="99945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Стимулювання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творчої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активності</a:t>
          </a:r>
          <a:r>
            <a:rPr lang="ru-RU" sz="2600" kern="1200" dirty="0" smtClean="0"/>
            <a:t> </a:t>
          </a:r>
          <a:r>
            <a:rPr lang="ru-RU" sz="2600" kern="1200" dirty="0" err="1" smtClean="0"/>
            <a:t>вчителів</a:t>
          </a:r>
          <a:r>
            <a:rPr lang="ru-RU" sz="2600" kern="1200" dirty="0" smtClean="0"/>
            <a:t> та </a:t>
          </a:r>
          <a:r>
            <a:rPr lang="ru-RU" sz="2600" kern="1200" dirty="0" err="1" smtClean="0"/>
            <a:t>учнів</a:t>
          </a:r>
          <a:r>
            <a:rPr lang="ru-RU" sz="2600" kern="1200" dirty="0" smtClean="0"/>
            <a:t>.</a:t>
          </a:r>
          <a:endParaRPr lang="ru-RU" sz="2600" kern="1200" dirty="0"/>
        </a:p>
      </dsp:txBody>
      <dsp:txXfrm>
        <a:off x="0" y="2020550"/>
        <a:ext cx="8640960" cy="999458"/>
      </dsp:txXfrm>
    </dsp:sp>
    <dsp:sp modelId="{E44CB293-224C-4195-9EE8-E7A63B540037}">
      <dsp:nvSpPr>
        <dsp:cNvPr id="0" name=""/>
        <dsp:cNvSpPr/>
      </dsp:nvSpPr>
      <dsp:spPr>
        <a:xfrm>
          <a:off x="0" y="3030092"/>
          <a:ext cx="8640960" cy="999458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Створення банку програмно-педагогічних засобів для використання комп'ютерної техніки в навчальному процесі.</a:t>
          </a:r>
          <a:endParaRPr lang="ru-RU" sz="2600" kern="1200" dirty="0"/>
        </a:p>
      </dsp:txBody>
      <dsp:txXfrm>
        <a:off x="0" y="3030092"/>
        <a:ext cx="8640960" cy="999458"/>
      </dsp:txXfrm>
    </dsp:sp>
    <dsp:sp modelId="{38D3FBB5-58B8-44B1-9057-A2DE1C2F7FC9}">
      <dsp:nvSpPr>
        <dsp:cNvPr id="0" name=""/>
        <dsp:cNvSpPr/>
      </dsp:nvSpPr>
      <dsp:spPr>
        <a:xfrm>
          <a:off x="0" y="4039633"/>
          <a:ext cx="8640960" cy="99945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Створення умов для персонального доступу до комп'ютера учням і співробітникам школи.</a:t>
          </a:r>
          <a:endParaRPr lang="ru-RU" sz="2600" kern="1200" dirty="0"/>
        </a:p>
      </dsp:txBody>
      <dsp:txXfrm>
        <a:off x="0" y="4039633"/>
        <a:ext cx="8640960" cy="99945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C6F592-171F-4F22-879C-87F969BE12FF}">
      <dsp:nvSpPr>
        <dsp:cNvPr id="0" name=""/>
        <dsp:cNvSpPr/>
      </dsp:nvSpPr>
      <dsp:spPr>
        <a:xfrm rot="16200000">
          <a:off x="-1239572" y="1242137"/>
          <a:ext cx="5184576" cy="2700300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Залучення педагогів школи до створення інформаційного освітнього  простору, що об’єднує педагогів, учнів та їх батьків за близькими до педагогіки проблемами для акумулювання ідей та об’єднання можливостей.</a:t>
          </a:r>
          <a:endParaRPr lang="ru-RU" sz="2000" kern="1200" dirty="0"/>
        </a:p>
      </dsp:txBody>
      <dsp:txXfrm rot="16200000">
        <a:off x="-1239572" y="1242137"/>
        <a:ext cx="5184576" cy="2700300"/>
      </dsp:txXfrm>
    </dsp:sp>
    <dsp:sp modelId="{371B9D72-58C3-4FDA-BB5F-ABC2023ACE55}">
      <dsp:nvSpPr>
        <dsp:cNvPr id="0" name=""/>
        <dsp:cNvSpPr/>
      </dsp:nvSpPr>
      <dsp:spPr>
        <a:xfrm rot="16200000">
          <a:off x="1510358" y="1395028"/>
          <a:ext cx="5184576" cy="2394518"/>
        </a:xfrm>
        <a:prstGeom prst="flowChartManualOperati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Стимулювання вчителів до самостійного поглибленого розширення знань, отриманих у ході роботи</a:t>
          </a:r>
          <a:r>
            <a:rPr lang="uk-UA" sz="2200" kern="1200" dirty="0" smtClean="0"/>
            <a:t>.</a:t>
          </a:r>
          <a:endParaRPr lang="ru-RU" sz="2200" kern="1200" dirty="0"/>
        </a:p>
      </dsp:txBody>
      <dsp:txXfrm rot="16200000">
        <a:off x="1510358" y="1395028"/>
        <a:ext cx="5184576" cy="2394518"/>
      </dsp:txXfrm>
    </dsp:sp>
    <dsp:sp modelId="{4505904C-CD6F-4914-B8D0-5B7BBD9AAC4F}">
      <dsp:nvSpPr>
        <dsp:cNvPr id="0" name=""/>
        <dsp:cNvSpPr/>
      </dsp:nvSpPr>
      <dsp:spPr>
        <a:xfrm rot="16200000">
          <a:off x="4478123" y="1024304"/>
          <a:ext cx="5184576" cy="3135966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Удосконалення професійної майстерності вчителів – </a:t>
          </a:r>
          <a:r>
            <a:rPr lang="uk-UA" sz="2400" kern="1200" dirty="0" err="1" smtClean="0"/>
            <a:t>предметників</a:t>
          </a:r>
          <a:r>
            <a:rPr lang="uk-UA" sz="2400" kern="1200" dirty="0" smtClean="0"/>
            <a:t>   у сфері розширення освітнього простору засобами інформаційно-комунікаційних технологій.</a:t>
          </a:r>
          <a:endParaRPr lang="ru-RU" sz="2400" kern="1200" dirty="0"/>
        </a:p>
      </dsp:txBody>
      <dsp:txXfrm rot="16200000">
        <a:off x="4478123" y="1024304"/>
        <a:ext cx="5184576" cy="313596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C6F592-171F-4F22-879C-87F969BE12FF}">
      <dsp:nvSpPr>
        <dsp:cNvPr id="0" name=""/>
        <dsp:cNvSpPr/>
      </dsp:nvSpPr>
      <dsp:spPr>
        <a:xfrm rot="16200000">
          <a:off x="-1146002" y="1146009"/>
          <a:ext cx="5184576" cy="2892557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Пошук та підтримка вчителів-творців, вчителів-дослідників, сприяння впровадженню їхніх розробок, ідей у педагогічну практику вчителів міста.</a:t>
          </a:r>
          <a:endParaRPr lang="ru-RU" sz="2400" kern="1200" dirty="0"/>
        </a:p>
      </dsp:txBody>
      <dsp:txXfrm rot="16200000">
        <a:off x="-1146002" y="1146009"/>
        <a:ext cx="5184576" cy="2892557"/>
      </dsp:txXfrm>
    </dsp:sp>
    <dsp:sp modelId="{371B9D72-58C3-4FDA-BB5F-ABC2023ACE55}">
      <dsp:nvSpPr>
        <dsp:cNvPr id="0" name=""/>
        <dsp:cNvSpPr/>
      </dsp:nvSpPr>
      <dsp:spPr>
        <a:xfrm rot="16200000">
          <a:off x="1849192" y="1333746"/>
          <a:ext cx="5184576" cy="2517083"/>
        </a:xfrm>
        <a:prstGeom prst="flowChartManualOperati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Аналіз, фактичний стан педагогічного процесу в аспекті впровадження ІКТ у навчально-виховний процес. </a:t>
          </a:r>
          <a:endParaRPr lang="ru-RU" sz="2400" kern="1200" dirty="0"/>
        </a:p>
      </dsp:txBody>
      <dsp:txXfrm rot="16200000">
        <a:off x="1849192" y="1333746"/>
        <a:ext cx="5184576" cy="2517083"/>
      </dsp:txXfrm>
    </dsp:sp>
    <dsp:sp modelId="{4505904C-CD6F-4914-B8D0-5B7BBD9AAC4F}">
      <dsp:nvSpPr>
        <dsp:cNvPr id="0" name=""/>
        <dsp:cNvSpPr/>
      </dsp:nvSpPr>
      <dsp:spPr>
        <a:xfrm rot="16200000">
          <a:off x="4620546" y="1369849"/>
          <a:ext cx="5184576" cy="2444876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Представлення своїх досліджень для обговорення педагогічною спільнотою </a:t>
          </a:r>
          <a:endParaRPr lang="ru-RU" sz="2400" kern="1200" dirty="0"/>
        </a:p>
      </dsp:txBody>
      <dsp:txXfrm rot="16200000">
        <a:off x="4620546" y="1369849"/>
        <a:ext cx="5184576" cy="2444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96B25-864F-4F1B-910C-8C3E85A4F727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AC4C6-031A-40C8-8D1C-CB7ACADB04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Добрий день, шановні колеги.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Важливою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умовою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ефективного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функціонування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сучасного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залучення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споживача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освітніх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послуг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При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цьому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більшого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набуває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формування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позитивного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іміджу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Інтернет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відкриває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перед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нашим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рівень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можливостей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виходу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''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відкритий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інформаційний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простір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''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створення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іміджу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Web-сайт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навчального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заклад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– це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сучасни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інформаційни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канал,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 доступу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різноманітних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інформаційних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ресурсів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розкриття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своїх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власних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Це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важлив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можливіст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виходу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рівень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соціального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партнерства.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Формування єдиного інформаційного простору нашого навчального закладу передбачає організацію спілкування учасників навчального процесу: вчителів, учнів, батьків. Це можливе не тільки завдяки безпосередньому спілкуванню, а також завдяки розміщенню інформації про діяльність навчального закладу,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чату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форуму та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зворотньому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зв’язку на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веб-сайті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глобальній мережі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Internet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AC4C6-031A-40C8-8D1C-CB7ACADB04D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C798-D5A2-4654-8230-EC45F0D0C8A6}" type="datetimeFigureOut">
              <a:rPr lang="ru-RU" smtClean="0"/>
              <a:pPr/>
              <a:t>30.10.2012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E652-6F3A-495A-9590-35851C5EE9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7;&#1042;&#1045;&#1058;&#1040;\&#1057;&#1040;&#1049;&#1058;_&#1064;&#1050;&#1054;&#1051;&#1048;\&#1050;&#1054;&#1053;&#1050;&#1059;&#1056;&#1057;_&#1050;&#1056;&#1040;&#1065;&#1048;&#1049;%20&#1064;&#1050;&#1030;&#1051;&#1068;&#1053;&#1048;&#1049;%20&#1057;&#1040;&#1049;&#1058;\&#1052;&#1072;&#1081;&#1089;&#1090;&#1077;&#1088;_&#1082;&#1083;&#1072;&#1089;%20_&#1061;&#1047;&#1054;&#1064;_118\01&#1044;&#1086;&#1088;&#1086;&#1078;&#1082;&#1072;.WM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2.gif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6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7;&#1042;&#1045;&#1058;&#1040;\&#1057;&#1040;&#1049;&#1058;_&#1064;&#1050;&#1054;&#1051;&#1048;\&#1050;&#1054;&#1053;&#1050;&#1059;&#1056;&#1057;_&#1050;&#1056;&#1040;&#1065;&#1048;&#1049;%20&#1064;&#1050;&#1030;&#1051;&#1068;&#1053;&#1048;&#1049;%20&#1057;&#1040;&#1049;&#1058;\&#1052;&#1072;&#1081;&#1089;&#1090;&#1077;&#1088;_&#1082;&#1083;&#1072;&#1089;%20_&#1061;&#1047;&#1054;&#1064;_118\&#1064;&#1050;&#1054;&#1051;&#1040;%20005.wmv" TargetMode="External"/><Relationship Id="rId6" Type="http://schemas.openxmlformats.org/officeDocument/2006/relationships/hyperlink" Target="mailto:school118@kharkivosvita.net.ua" TargetMode="External"/><Relationship Id="rId5" Type="http://schemas.openxmlformats.org/officeDocument/2006/relationships/hyperlink" Target="http://school118.mirshkol.com/" TargetMode="External"/><Relationship Id="rId4" Type="http://schemas.openxmlformats.org/officeDocument/2006/relationships/hyperlink" Target="http://school118.edu.kh.u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79928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uk-UA" sz="4000" b="1" dirty="0" smtClean="0">
                <a:solidFill>
                  <a:srgbClr val="3333CC"/>
                </a:solidFill>
              </a:rPr>
              <a:t>“ Шкільний </a:t>
            </a:r>
            <a:r>
              <a:rPr lang="uk-UA" sz="4000" b="1" dirty="0">
                <a:solidFill>
                  <a:srgbClr val="3333CC"/>
                </a:solidFill>
              </a:rPr>
              <a:t>інформаційний </a:t>
            </a:r>
            <a:r>
              <a:rPr lang="uk-UA" sz="4000" b="1" dirty="0" smtClean="0">
                <a:solidFill>
                  <a:srgbClr val="3333CC"/>
                </a:solidFill>
              </a:rPr>
              <a:t>світ “</a:t>
            </a:r>
            <a:endParaRPr lang="ru-RU" sz="4000" b="1" dirty="0">
              <a:solidFill>
                <a:srgbClr val="33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08720"/>
            <a:ext cx="81369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НОМІНАЦІЯ «КРАЩИЙ ШКІЛЬНИЙ ПОРТАЛ»</a:t>
            </a:r>
            <a:endParaRPr lang="ru-RU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4365104"/>
            <a:ext cx="576946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Харківська загальноосвітня</a:t>
            </a:r>
          </a:p>
          <a:p>
            <a:pPr algn="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школа І-ІІІ </a:t>
            </a: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ступенів № 118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Харківської міської ради </a:t>
            </a:r>
            <a:endParaRPr lang="uk-UA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Харківської </a:t>
            </a:r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області</a:t>
            </a:r>
          </a:p>
          <a:p>
            <a:pPr algn="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Адреса сайту: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http: // school118.edu.kh.ua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6286520"/>
            <a:ext cx="83582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Доповідач: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Братковська С.М.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628800"/>
            <a:ext cx="8136904" cy="2554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РОБОТА ТВОРЧОЇ ГРУПИ </a:t>
            </a:r>
          </a:p>
          <a:p>
            <a:pPr algn="ctr"/>
            <a: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НАД ІНФОРМАЦІЙНИМ СУПРОВОДОМ</a:t>
            </a:r>
          </a:p>
          <a:p>
            <a:pPr algn="ctr"/>
            <a: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ВЕБ-САЙТУ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01Дорожка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489654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ОСНОВНІ ФУНКЦІЇ САЙТУ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5" name="Picture 3" descr="D:\СВЕТА\САЙТ_ШКОЛИ\Сайт_листопад\НАЧАЛКА\3-Б свято 18.11.2010\Изображение 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2554">
            <a:off x="362079" y="4301664"/>
            <a:ext cx="2867811" cy="215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СВЕТА\САЙТ_ШКОЛИ\САЙТ БЕРЕЗЕНЬ\фото тиждень філологів\100_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0386">
            <a:off x="6004224" y="4096995"/>
            <a:ext cx="2926080" cy="2194560"/>
          </a:xfrm>
          <a:prstGeom prst="rect">
            <a:avLst/>
          </a:prstGeom>
          <a:noFill/>
        </p:spPr>
      </p:pic>
      <p:pic>
        <p:nvPicPr>
          <p:cNvPr id="7" name="Picture 7" descr="D:\СВЕТА\САЙТ_ШКОЛИ\САЙТ БЕРЕЗЕНЬ\03\кулінічі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4602">
            <a:off x="3373065" y="4643188"/>
            <a:ext cx="2565530" cy="192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:\СВЕТА\САЙТ_ШКОЛИ\сайт лютий\сайт Педательє початкова школа+\IMG_4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2092">
            <a:off x="5436096" y="260648"/>
            <a:ext cx="3491880" cy="261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3528" y="1412776"/>
            <a:ext cx="64807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>
                <a:tab pos="571500" algn="l"/>
              </a:tabLst>
            </a:pPr>
            <a:r>
              <a:rPr lang="uk-UA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иховна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>
                <a:tab pos="571500" algn="l"/>
              </a:tabLst>
            </a:pPr>
            <a:r>
              <a:rPr lang="uk-UA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нформаційна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>
                <a:tab pos="571500" algn="l"/>
              </a:tabLst>
            </a:pPr>
            <a:r>
              <a:rPr lang="uk-UA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Освітня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>
                <a:tab pos="571500" algn="l"/>
              </a:tabLst>
            </a:pPr>
            <a:r>
              <a:rPr lang="uk-UA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ультурно-просвітницька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СВЕТА\САЙТ_ШКОЛИ\КОНКУРС_КРАЩИЙ ШКІЛЬНИЙ САЙТ\Майстер_клас _ХЗОШ_118\fotky_sayt\IMG_1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772816"/>
            <a:ext cx="4320480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0" name="Picture 6" descr="D:\СВЕТА\САЙТ_ШКОЛИ\КОНКУРС_КРАЩИЙ ШКІЛЬНИЙ САЙТ\Майстер_клас _ХЗОШ_118\fotky_sayt\фото для Светланы Николаевны\DSC07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276872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619672" y="260648"/>
            <a:ext cx="5987008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Творча група шкільного сайту</a:t>
            </a:r>
            <a:endParaRPr kumimoji="0" lang="uk-UA" sz="32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 descr="D:\СВЕТА\САЙТ_ШКОЛИ\КОНКУРС_КРАЩИЙ ШКІЛЬНИЙ САЙТ\Майстер_клас _ХЗОШ_118\fotky_sayt\IMG_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88840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1" name="Picture 7" descr="D:\СВЕТА\САЙТ_ШКОЛИ\Фото 1\IMG_16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348880"/>
            <a:ext cx="4019897" cy="2679931"/>
          </a:xfrm>
          <a:prstGeom prst="rect">
            <a:avLst/>
          </a:prstGeom>
          <a:noFill/>
        </p:spPr>
      </p:pic>
      <p:pic>
        <p:nvPicPr>
          <p:cNvPr id="1029" name="Picture 5" descr="D:\СВЕТА\САЙТ_ШКОЛИ\КОНКУРС_КРАЩИЙ ШКІЛЬНИЙ САЙТ\Майстер_клас _ХЗОШ_118\fotky_sayt\IMG_1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08240">
            <a:off x="633250" y="1940070"/>
            <a:ext cx="4388734" cy="31648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:\СВЕТА\САЙТ_ШКОЛИ\КОНКУРС_КРАЩИЙ ШКІЛЬНИЙ САЙТ\Майстер_клас _ХЗОШ_118\fotky_sayt\IMG_16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556792"/>
            <a:ext cx="5328592" cy="399644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-1.28585E-6 L 0.25225 -0.089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04718 L 0.23368 0.172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5763E-7 L -0.28351 0.188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5 -0.0525 L -0.29063 -0.174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4070" t="12422" r="35160" b="11782"/>
          <a:stretch>
            <a:fillRect/>
          </a:stretch>
        </p:blipFill>
        <p:spPr bwMode="auto">
          <a:xfrm>
            <a:off x="179512" y="1412776"/>
            <a:ext cx="3096344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347864" y="1178726"/>
            <a:ext cx="54360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адання загальних відомостей                про заклад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адання відомостей про педагогічний та учнівський колектив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оповнення банку методичних матеріалів для вчителів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исвітлення шкільних новин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озміщення повідомлень                          та корисної інформації для батьків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исвітлення позакласної роботи школи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Вдосконалення дизайну, поповнення сторінок фото                           та відеоматеріалами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>
                <a:tab pos="571500" algn="l"/>
              </a:tabLst>
            </a:pPr>
            <a:r>
              <a:rPr lang="uk-UA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творення та розміщення на сайті каталогу освітніх ресурсів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7992888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ОСНОВНІ ЗАВДАННЯ РОБОТИ НАД САЙТОМ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260648"/>
            <a:ext cx="525658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Веб-сайт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 – обличчя успіху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3481" t="8263" r="24351" b="13348"/>
          <a:stretch>
            <a:fillRect/>
          </a:stretch>
        </p:blipFill>
        <p:spPr bwMode="auto">
          <a:xfrm>
            <a:off x="4355976" y="476672"/>
            <a:ext cx="4320480" cy="6120680"/>
          </a:xfrm>
          <a:prstGeom prst="roundRect">
            <a:avLst>
              <a:gd name="adj" fmla="val 1131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4221088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00B0F0"/>
                </a:solidFill>
                <a:latin typeface="Comic Sans MS" pitchFamily="66" charset="0"/>
                <a:cs typeface="Consolas" pitchFamily="49" charset="0"/>
              </a:rPr>
              <a:t>історична сторінка</a:t>
            </a:r>
            <a:endParaRPr lang="ru-RU" b="1" i="1" dirty="0">
              <a:solidFill>
                <a:srgbClr val="00B0F0"/>
              </a:solidFill>
              <a:latin typeface="Comic Sans MS" pitchFamily="66" charset="0"/>
              <a:cs typeface="Consolas" pitchFamily="49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33638" t="8832" r="25076" b="9687"/>
          <a:stretch>
            <a:fillRect/>
          </a:stretch>
        </p:blipFill>
        <p:spPr bwMode="auto">
          <a:xfrm rot="21266693">
            <a:off x="4456621" y="1238292"/>
            <a:ext cx="4088529" cy="5253166"/>
          </a:xfrm>
          <a:prstGeom prst="roundRect">
            <a:avLst>
              <a:gd name="adj" fmla="val 1310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1412776"/>
            <a:ext cx="4264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33CC"/>
                </a:solidFill>
                <a:latin typeface="Comic Sans MS" pitchFamily="66" charset="0"/>
              </a:rPr>
              <a:t>адміністрація навчального закладу</a:t>
            </a:r>
            <a:endParaRPr lang="ru-RU" b="1" i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4941168"/>
            <a:ext cx="2051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успіхи закладу</a:t>
            </a:r>
            <a:endParaRPr kumimoji="0" lang="uk-UA" b="1" i="1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780928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  <a:latin typeface="Comic Sans MS" pitchFamily="66" charset="0"/>
              </a:rPr>
              <a:t>правила вступу до школи</a:t>
            </a:r>
            <a:endParaRPr lang="ru-RU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132856"/>
            <a:ext cx="368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  <a:latin typeface="Comic Sans MS" pitchFamily="66" charset="0"/>
              </a:rPr>
              <a:t>методичні об’єднання вчителів</a:t>
            </a:r>
            <a:endParaRPr lang="ru-RU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teenergy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3670548" cy="4896544"/>
          </a:xfrm>
          <a:prstGeom prst="roundRect">
            <a:avLst>
              <a:gd name="adj" fmla="val 11472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23045" t="8547" r="23057" b="8832"/>
          <a:stretch>
            <a:fillRect/>
          </a:stretch>
        </p:blipFill>
        <p:spPr bwMode="auto">
          <a:xfrm rot="20820886">
            <a:off x="4470813" y="1255690"/>
            <a:ext cx="3657395" cy="541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6" cstate="print"/>
          <a:srcRect l="32041" t="11681" r="23389" b="28705"/>
          <a:stretch>
            <a:fillRect/>
          </a:stretch>
        </p:blipFill>
        <p:spPr bwMode="auto">
          <a:xfrm>
            <a:off x="3635896" y="1268760"/>
            <a:ext cx="3888432" cy="5256584"/>
          </a:xfrm>
          <a:prstGeom prst="roundRect">
            <a:avLst>
              <a:gd name="adj" fmla="val 677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/>
          <p:nvPr/>
        </p:nvPicPr>
        <p:blipFill>
          <a:blip r:embed="rId7" cstate="print"/>
          <a:srcRect l="6752" r="14930" b="18157"/>
          <a:stretch>
            <a:fillRect/>
          </a:stretch>
        </p:blipFill>
        <p:spPr bwMode="auto">
          <a:xfrm>
            <a:off x="4788024" y="620688"/>
            <a:ext cx="3960440" cy="623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11560" y="3501008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новини освіти і школи</a:t>
            </a:r>
            <a:endParaRPr kumimoji="0" lang="uk-UA" b="1" i="1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5589240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7030A0"/>
                </a:solidFill>
                <a:latin typeface="Comic Sans MS" pitchFamily="66" charset="0"/>
              </a:rPr>
              <a:t>виховні заходи </a:t>
            </a:r>
            <a:endParaRPr lang="ru-RU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8" cstate="print"/>
          <a:srcRect l="26419" t="10827" r="41584" b="8262"/>
          <a:stretch>
            <a:fillRect/>
          </a:stretch>
        </p:blipFill>
        <p:spPr bwMode="auto">
          <a:xfrm>
            <a:off x="4788024" y="1124744"/>
            <a:ext cx="3928297" cy="5110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1"/>
      <p:bldP spid="9" grpId="0"/>
      <p:bldP spid="36865" grpId="0"/>
      <p:bldP spid="13" grpId="0"/>
      <p:bldP spid="15" grpId="0"/>
      <p:bldP spid="3686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332656"/>
            <a:ext cx="8352928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Веб-сайт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 – засіб створення інноваційного іміджу школи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8697" t="6122" r="9421" b="6122"/>
          <a:stretch>
            <a:fillRect/>
          </a:stretch>
        </p:blipFill>
        <p:spPr bwMode="auto">
          <a:xfrm>
            <a:off x="395536" y="1844824"/>
            <a:ext cx="380809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732240" y="1412776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Comic Sans MS" pitchFamily="66" charset="0"/>
              </a:rPr>
              <a:t>сторінка здоров</a:t>
            </a:r>
            <a:r>
              <a:rPr lang="ru-RU" b="1" i="1" dirty="0" smtClean="0">
                <a:solidFill>
                  <a:srgbClr val="FF0000"/>
                </a:solidFill>
                <a:latin typeface="Comic Sans MS" pitchFamily="66" charset="0"/>
              </a:rPr>
              <a:t>’</a:t>
            </a:r>
            <a:r>
              <a:rPr lang="uk-UA" b="1" i="1" dirty="0" smtClean="0">
                <a:solidFill>
                  <a:srgbClr val="FF0000"/>
                </a:solidFill>
                <a:latin typeface="Comic Sans MS" pitchFamily="66" charset="0"/>
              </a:rPr>
              <a:t>я</a:t>
            </a:r>
            <a:endParaRPr lang="ru-RU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916832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0070C0"/>
                </a:solidFill>
                <a:latin typeface="Comic Sans MS" pitchFamily="66" charset="0"/>
              </a:rPr>
              <a:t>замітки про шкільне життя</a:t>
            </a:r>
            <a:endParaRPr lang="ru-RU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2769" name="Picture 1" descr="D:\СВЕТА\САЙТ_ШКОЛИ\КОНКУРС_КРАЩИЙ ШКІЛЬНИЙ САЙТ\Майстер_клас _ХЗОШ_118\fotky_sayt\фото для Светланы Николаевны\IMG_1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960440" cy="4992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228184" y="2492896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33CC"/>
                </a:solidFill>
                <a:latin typeface="Comic Sans MS" pitchFamily="66" charset="0"/>
              </a:rPr>
              <a:t>дистанційна освіта</a:t>
            </a:r>
            <a:endParaRPr lang="ru-RU" b="1" i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pic>
        <p:nvPicPr>
          <p:cNvPr id="32770" name="Picture 2" descr="D:\СВЕТА\САЙТ_ШКОЛИ\КОНКУРС_КРАЩИЙ ШКІЛЬНИЙ САЙТ\Майстер_клас _ХЗОШ_118\fotky_sayt\фото для Светланы Николаевны\xHZlhI3sLx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4224469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644008" y="2996952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00B050"/>
                </a:solidFill>
                <a:latin typeface="Comic Sans MS" pitchFamily="66" charset="0"/>
              </a:rPr>
              <a:t>мережеві конкурси за інтересами</a:t>
            </a:r>
            <a:endParaRPr lang="ru-RU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 cstate="print"/>
          <a:srcRect t="15238" r="1927" b="24380"/>
          <a:stretch>
            <a:fillRect/>
          </a:stretch>
        </p:blipFill>
        <p:spPr bwMode="auto">
          <a:xfrm>
            <a:off x="3203848" y="4077072"/>
            <a:ext cx="5603779" cy="218430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580112" y="3501008"/>
            <a:ext cx="294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дошка пошани школярів</a:t>
            </a:r>
            <a:endParaRPr lang="ru-RU" b="1" i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 cstate="print"/>
          <a:srcRect l="1153" t="9972" r="2353" b="10826"/>
          <a:stretch>
            <a:fillRect/>
          </a:stretch>
        </p:blipFill>
        <p:spPr bwMode="auto">
          <a:xfrm>
            <a:off x="179512" y="3861048"/>
            <a:ext cx="392968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446449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КОРИСТУВАЧІ-УЧНІ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 l="32372" t="17344" r="16159" b="10797"/>
          <a:stretch>
            <a:fillRect/>
          </a:stretch>
        </p:blipFill>
        <p:spPr bwMode="auto">
          <a:xfrm rot="21153456">
            <a:off x="4880112" y="404944"/>
            <a:ext cx="3519514" cy="2762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 l="37271" t="15547" r="25649" b="16532"/>
          <a:stretch>
            <a:fillRect/>
          </a:stretch>
        </p:blipFill>
        <p:spPr bwMode="auto">
          <a:xfrm rot="886966">
            <a:off x="5037450" y="783365"/>
            <a:ext cx="3426120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 l="38378" t="26375" r="26202" b="10625"/>
          <a:stretch>
            <a:fillRect/>
          </a:stretch>
        </p:blipFill>
        <p:spPr bwMode="auto">
          <a:xfrm rot="20586534">
            <a:off x="3213804" y="2574860"/>
            <a:ext cx="3573016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print"/>
          <a:srcRect l="39485" t="27360" r="29523" b="10625"/>
          <a:stretch>
            <a:fillRect/>
          </a:stretch>
        </p:blipFill>
        <p:spPr bwMode="auto">
          <a:xfrm rot="1249344">
            <a:off x="5459294" y="3127024"/>
            <a:ext cx="3208764" cy="326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410355"/>
            <a:ext cx="324036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Blip>
                <a:blip r:embed="rId7"/>
              </a:buBlip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Олімпіади, конкурси, турніри, акції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Blip>
                <a:blip r:embed="rId7"/>
              </a:buBlip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Гуртки, клуби                  за інтересами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Предметні тижні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ЗНО - 2013</a:t>
            </a:r>
            <a:endParaRPr kumimoji="0" lang="uk-UA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ДПА - 2013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Бібліотека</a:t>
            </a:r>
            <a:endParaRPr kumimoji="0" lang="uk-UA" sz="24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Режим роботи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Корисні посилання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Самоврядування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7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Фотогалерея</a:t>
            </a:r>
            <a:endParaRPr kumimoji="0" lang="uk-UA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5472608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КОРИСТУВАЧІ-БАТЬКИ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 l="37271" t="18500" r="31737" b="38188"/>
          <a:stretch>
            <a:fillRect/>
          </a:stretch>
        </p:blipFill>
        <p:spPr bwMode="auto">
          <a:xfrm rot="20258037">
            <a:off x="370576" y="1657065"/>
            <a:ext cx="3312368" cy="260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788024" y="1080896"/>
            <a:ext cx="403244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Основні напрямки роботи батьківської ради закладу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Інформація для батьків майбутніх першокласників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Поради психолога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Безпека в </a:t>
            </a:r>
            <a:r>
              <a:rPr lang="uk-UA" sz="2400" b="1" dirty="0" err="1" smtClean="0">
                <a:latin typeface="Arial" pitchFamily="34" charset="0"/>
                <a:cs typeface="Arial" pitchFamily="34" charset="0"/>
              </a:rPr>
              <a:t>інтернеті</a:t>
            </a:r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Поради лікаря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Табір відпочинку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Харчування учнів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школи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2400" b="1" baseline="0" dirty="0" smtClean="0">
                <a:latin typeface="Arial" pitchFamily="34" charset="0"/>
                <a:cs typeface="Arial" pitchFamily="34" charset="0"/>
              </a:rPr>
              <a:t>Батьківські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збори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Використання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благодійних внесків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 l="28524" t="7407" r="18121" b="4813"/>
          <a:stretch>
            <a:fillRect/>
          </a:stretch>
        </p:blipFill>
        <p:spPr bwMode="auto">
          <a:xfrm>
            <a:off x="539552" y="1412776"/>
            <a:ext cx="367240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4" name="Picture 2" descr="/Files/images/безпека в інтернеті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45024"/>
            <a:ext cx="4061120" cy="28673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7" cstate="print"/>
          <a:srcRect l="37271" t="15547" r="25096" b="43110"/>
          <a:stretch>
            <a:fillRect/>
          </a:stretch>
        </p:blipFill>
        <p:spPr bwMode="auto">
          <a:xfrm rot="721149">
            <a:off x="406870" y="3627859"/>
            <a:ext cx="4261796" cy="263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school118.edu.kh.ua/files2/photogallery/8012/6-%D0%90%20%D0%B2%D0%B0%D1%80%D0%B5%D0%BD.JPG?size=100&amp;height=300&amp;width=39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988840"/>
            <a:ext cx="3763645" cy="282829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0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6164" t="17516" r="25649" b="30313"/>
          <a:stretch>
            <a:fillRect/>
          </a:stretch>
        </p:blipFill>
        <p:spPr bwMode="auto">
          <a:xfrm rot="779335">
            <a:off x="330272" y="1454449"/>
            <a:ext cx="3960440" cy="338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260648"/>
            <a:ext cx="525658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КОРИСТУВАЧІ-БАТЬКИ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37825" t="29328" r="26202" b="15547"/>
          <a:stretch>
            <a:fillRect/>
          </a:stretch>
        </p:blipFill>
        <p:spPr bwMode="auto">
          <a:xfrm rot="20757989">
            <a:off x="4828799" y="1018733"/>
            <a:ext cx="3672408" cy="3163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8187" t="39374" r="26393" b="5501"/>
          <a:stretch>
            <a:fillRect/>
          </a:stretch>
        </p:blipFill>
        <p:spPr bwMode="auto">
          <a:xfrm rot="448706">
            <a:off x="4048315" y="2649586"/>
            <a:ext cx="3727448" cy="326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22264" t="9687" r="24337" b="9687"/>
          <a:stretch>
            <a:fillRect/>
          </a:stretch>
        </p:blipFill>
        <p:spPr bwMode="auto">
          <a:xfrm>
            <a:off x="251520" y="3573016"/>
            <a:ext cx="381642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32082" t="11429" r="23031" b="40952"/>
          <a:stretch>
            <a:fillRect/>
          </a:stretch>
        </p:blipFill>
        <p:spPr bwMode="auto">
          <a:xfrm rot="836777">
            <a:off x="5721127" y="3590677"/>
            <a:ext cx="2868964" cy="271618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609897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КОРИСТУВАЧІ-ВЧИТЕЛІ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 l="32290" t="18500" r="13473" b="13579"/>
          <a:stretch>
            <a:fillRect/>
          </a:stretch>
        </p:blipFill>
        <p:spPr bwMode="auto">
          <a:xfrm>
            <a:off x="4139952" y="3284984"/>
            <a:ext cx="4680520" cy="32954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 l="35057" t="12594" r="20115" b="11610"/>
          <a:stretch>
            <a:fillRect/>
          </a:stretch>
        </p:blipFill>
        <p:spPr bwMode="auto">
          <a:xfrm rot="401036">
            <a:off x="6095613" y="638041"/>
            <a:ext cx="29158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23528" y="1340768"/>
            <a:ext cx="37131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Шкільні методичні об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єднання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Атестація вчителів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Підвищення кваліфікації вчителів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Підвищення кваліфікації в галузі ІКТ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Методична робота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Організаційно-методична діяльність</a:t>
            </a:r>
            <a:endParaRPr kumimoji="0" lang="uk-UA" sz="24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Учитель року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Конкурси, семінари, </a:t>
            </a:r>
            <a:r>
              <a:rPr lang="uk-UA" sz="2400" b="1" dirty="0" err="1" smtClean="0">
                <a:latin typeface="Arial" pitchFamily="34" charset="0"/>
                <a:cs typeface="Arial" pitchFamily="34" charset="0"/>
              </a:rPr>
              <a:t>педательє</a:t>
            </a:r>
            <a:endParaRPr lang="uk-UA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609897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КОРИСТУВАЧІ-ВЧИТЕЛІ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l="37353" t="18329" r="25567" b="33438"/>
          <a:stretch>
            <a:fillRect/>
          </a:stretch>
        </p:blipFill>
        <p:spPr bwMode="auto">
          <a:xfrm rot="21276667">
            <a:off x="4644008" y="1268760"/>
            <a:ext cx="4824536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l="35057" t="13579" r="20668" b="10625"/>
          <a:stretch>
            <a:fillRect/>
          </a:stretch>
        </p:blipFill>
        <p:spPr bwMode="auto">
          <a:xfrm rot="20972017">
            <a:off x="3241309" y="2113608"/>
            <a:ext cx="4114743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l="27309" t="31297" r="744" b="10626"/>
          <a:stretch>
            <a:fillRect/>
          </a:stretch>
        </p:blipFill>
        <p:spPr bwMode="auto">
          <a:xfrm>
            <a:off x="251520" y="3068960"/>
            <a:ext cx="5469988" cy="3501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/Files/images/IMG_5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77072"/>
            <a:ext cx="3168352" cy="237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/Files/images/IMG_4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132856"/>
            <a:ext cx="32709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/Files/images/IMG_4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3384376" cy="253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260648"/>
            <a:ext cx="8568952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>
                  <a:solidFill>
                    <a:srgbClr val="CC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Arial" pitchFamily="34" charset="0"/>
              </a:rPr>
              <a:t>ЗНАЙОМТЕСЬ, ЗАГАЛЬНООСВІТНЯ ШКОЛА </a:t>
            </a:r>
          </a:p>
          <a:p>
            <a:pPr algn="ctr"/>
            <a:r>
              <a:rPr lang="uk-UA" sz="3200" b="1" spc="50" dirty="0" smtClean="0">
                <a:ln w="11430">
                  <a:solidFill>
                    <a:srgbClr val="CC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Arial" pitchFamily="34" charset="0"/>
              </a:rPr>
              <a:t>І - ІІІ СТУПЕНІВ № 118</a:t>
            </a:r>
            <a:endParaRPr lang="ru-RU" sz="3200" b="1" spc="50" dirty="0">
              <a:ln w="11430">
                <a:solidFill>
                  <a:srgbClr val="CC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  <a:cs typeface="Arial" pitchFamily="34" charset="0"/>
            </a:endParaRPr>
          </a:p>
        </p:txBody>
      </p:sp>
      <p:pic>
        <p:nvPicPr>
          <p:cNvPr id="48134" name="Picture 6" descr="/Files/images/IMG_4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59902">
            <a:off x="5566290" y="1633870"/>
            <a:ext cx="3035238" cy="404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6" name="Picture 8" descr="/Files/images/IMG_49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88816">
            <a:off x="677664" y="2064811"/>
            <a:ext cx="2711202" cy="361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42" name="Picture 14" descr="/Files/images/IMG_50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149080"/>
            <a:ext cx="314325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 descr="/Files/images/IMG_49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4293096"/>
            <a:ext cx="3143250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D:\СВЕТА\САЙТ_ШКОЛИ\Фото 1\IMG_00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1628800"/>
            <a:ext cx="5760640" cy="473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 l="30076" t="36219" r="11260" b="11610"/>
          <a:stretch>
            <a:fillRect/>
          </a:stretch>
        </p:blipFill>
        <p:spPr bwMode="auto">
          <a:xfrm>
            <a:off x="179512" y="1412776"/>
            <a:ext cx="619268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609897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КОРИСТУВАЧІ-УПРАВЛІНЦІ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 l="39485" t="24407" r="29523" b="16532"/>
          <a:stretch>
            <a:fillRect/>
          </a:stretch>
        </p:blipFill>
        <p:spPr bwMode="auto">
          <a:xfrm>
            <a:off x="5364088" y="2852936"/>
            <a:ext cx="356199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 l="35611" t="29328" r="23989" b="11610"/>
          <a:stretch>
            <a:fillRect/>
          </a:stretch>
        </p:blipFill>
        <p:spPr bwMode="auto">
          <a:xfrm>
            <a:off x="683568" y="1988840"/>
            <a:ext cx="525658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32110" r="15605" b="9813"/>
          <a:stretch>
            <a:fillRect/>
          </a:stretch>
        </p:blipFill>
        <p:spPr bwMode="auto">
          <a:xfrm>
            <a:off x="1619672" y="2924944"/>
            <a:ext cx="5832648" cy="370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7" cstate="print"/>
          <a:srcRect l="37353" t="12422" r="25014" b="13751"/>
          <a:stretch>
            <a:fillRect/>
          </a:stretch>
        </p:blipFill>
        <p:spPr bwMode="auto">
          <a:xfrm>
            <a:off x="5148064" y="1268760"/>
            <a:ext cx="359079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5472608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 – СОЦІАЛЬНІ ПАРТНЕРИ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37825" t="21454" r="26202" b="13579"/>
          <a:stretch>
            <a:fillRect/>
          </a:stretch>
        </p:blipFill>
        <p:spPr bwMode="auto">
          <a:xfrm>
            <a:off x="5881820" y="260648"/>
            <a:ext cx="3262180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368348"/>
            <a:ext cx="38884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Головна мета навчального закладу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Наші традиції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Наші досягнення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Виховна робота</a:t>
            </a:r>
            <a:endParaRPr kumimoji="0" lang="uk-UA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Наші проекти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uk-UA" sz="32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Робота шкільного колективу</a:t>
            </a:r>
            <a:endParaRPr kumimoji="0" lang="ru-RU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5" cstate="print"/>
          <a:srcRect l="37906" t="30141" r="26674" b="13751"/>
          <a:stretch>
            <a:fillRect/>
          </a:stretch>
        </p:blipFill>
        <p:spPr bwMode="auto">
          <a:xfrm>
            <a:off x="4211960" y="1628800"/>
            <a:ext cx="4042554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/>
          <a:srcRect l="39485" t="24407" r="29523" b="11610"/>
          <a:stretch>
            <a:fillRect/>
          </a:stretch>
        </p:blipFill>
        <p:spPr bwMode="auto">
          <a:xfrm>
            <a:off x="5724128" y="2924944"/>
            <a:ext cx="3163921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27309" t="13579" r="1298" b="15547"/>
          <a:stretch>
            <a:fillRect/>
          </a:stretch>
        </p:blipFill>
        <p:spPr bwMode="auto">
          <a:xfrm>
            <a:off x="251520" y="1628800"/>
            <a:ext cx="4968552" cy="3818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50405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КОРИСТУВАЧІ – ПЕРЕСІЧНІ ГРОМАДЯНИ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 l="39566" t="13407" r="29722" b="37375"/>
          <a:stretch>
            <a:fillRect/>
          </a:stretch>
        </p:blipFill>
        <p:spPr bwMode="auto">
          <a:xfrm rot="659630">
            <a:off x="4545186" y="690481"/>
            <a:ext cx="4234379" cy="3815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D:\СВЕТА\МО\IMG_0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97840">
            <a:off x="1397471" y="3551884"/>
            <a:ext cx="3515883" cy="26369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37907" t="13407" r="26393" b="14735"/>
          <a:stretch>
            <a:fillRect/>
          </a:stretch>
        </p:blipFill>
        <p:spPr bwMode="auto">
          <a:xfrm rot="345826">
            <a:off x="5267935" y="3174542"/>
            <a:ext cx="3322677" cy="345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266429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1340768"/>
            <a:ext cx="4248472" cy="49291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Задоволення інформаційних потреб учасників навчально-виховного процесу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Вихід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на новий зміст освіти завдяки зміні способів організації педагогічного процесу 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Освоєння нових освітніх ресурсів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27075" t="8260" r="32867" b="12636"/>
          <a:stretch>
            <a:fillRect/>
          </a:stretch>
        </p:blipFill>
        <p:spPr bwMode="auto">
          <a:xfrm>
            <a:off x="4499992" y="2492896"/>
            <a:ext cx="2656518" cy="29569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33594" t="44792" r="46875" b="27083"/>
          <a:stretch>
            <a:fillRect/>
          </a:stretch>
        </p:blipFill>
        <p:spPr bwMode="auto">
          <a:xfrm>
            <a:off x="6084168" y="4005064"/>
            <a:ext cx="2782863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13494" t="7619" r="14668" b="7610"/>
          <a:stretch>
            <a:fillRect/>
          </a:stretch>
        </p:blipFill>
        <p:spPr bwMode="auto">
          <a:xfrm>
            <a:off x="5183560" y="260648"/>
            <a:ext cx="3960440" cy="2305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 l="32813" t="21875" r="21094" b="23958"/>
          <a:stretch>
            <a:fillRect/>
          </a:stretch>
        </p:blipFill>
        <p:spPr bwMode="auto">
          <a:xfrm rot="769823">
            <a:off x="4624765" y="399295"/>
            <a:ext cx="3991772" cy="351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260648"/>
            <a:ext cx="266429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МЕДІАТЕКА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 l="35139" t="12422" r="20586" b="10798"/>
          <a:stretch>
            <a:fillRect/>
          </a:stretch>
        </p:blipFill>
        <p:spPr bwMode="auto">
          <a:xfrm rot="20637267">
            <a:off x="3409188" y="2640637"/>
            <a:ext cx="3655549" cy="356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1500174"/>
            <a:ext cx="4392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5"/>
              </a:buBlip>
            </a:pPr>
            <a:r>
              <a:rPr lang="uk-UA" sz="3400" b="1" dirty="0" smtClean="0"/>
              <a:t>Навчальні програми, тренажери</a:t>
            </a:r>
          </a:p>
          <a:p>
            <a:pPr>
              <a:buBlip>
                <a:blip r:embed="rId5"/>
              </a:buBlip>
            </a:pPr>
            <a:r>
              <a:rPr lang="uk-UA" sz="3400" b="1" dirty="0" smtClean="0"/>
              <a:t>Енциклопедії</a:t>
            </a:r>
          </a:p>
          <a:p>
            <a:pPr>
              <a:buBlip>
                <a:blip r:embed="rId5"/>
              </a:buBlip>
            </a:pPr>
            <a:r>
              <a:rPr lang="uk-UA" sz="3400" b="1" dirty="0" smtClean="0"/>
              <a:t>Художні твори</a:t>
            </a:r>
          </a:p>
          <a:p>
            <a:pPr>
              <a:buBlip>
                <a:blip r:embed="rId5"/>
              </a:buBlip>
            </a:pPr>
            <a:r>
              <a:rPr lang="uk-UA" sz="3400" b="1" dirty="0" smtClean="0"/>
              <a:t>Інтернет – ресурси</a:t>
            </a:r>
          </a:p>
          <a:p>
            <a:pPr>
              <a:buBlip>
                <a:blip r:embed="rId5"/>
              </a:buBlip>
            </a:pPr>
            <a:r>
              <a:rPr lang="uk-UA" sz="3400" b="1" dirty="0" smtClean="0"/>
              <a:t>Відео до уроків</a:t>
            </a:r>
            <a:r>
              <a:rPr lang="en-US" sz="3400" b="1" dirty="0" smtClean="0"/>
              <a:t>                    </a:t>
            </a:r>
            <a:r>
              <a:rPr lang="uk-UA" sz="3400" b="1" dirty="0" smtClean="0"/>
              <a:t> на </a:t>
            </a:r>
            <a:r>
              <a:rPr lang="en-US" sz="3400" b="1" dirty="0" smtClean="0"/>
              <a:t>You Tube</a:t>
            </a:r>
          </a:p>
          <a:p>
            <a:pPr>
              <a:buBlip>
                <a:blip r:embed="rId5"/>
              </a:buBlip>
            </a:pPr>
            <a:r>
              <a:rPr lang="uk-UA" sz="3400" b="1" dirty="0" smtClean="0"/>
              <a:t>Електронні бібліотеки</a:t>
            </a:r>
            <a:endParaRPr lang="ru-RU" sz="3400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 l="35139" t="17344" r="20586" b="16704"/>
          <a:stretch>
            <a:fillRect/>
          </a:stretch>
        </p:blipFill>
        <p:spPr bwMode="auto">
          <a:xfrm>
            <a:off x="5102954" y="332656"/>
            <a:ext cx="404104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2" descr="D:\СВЕТА\САЙТ_ШКОЛИ\сайт квітень\фото_физиксшоу\IMG_09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6172">
            <a:off x="5720863" y="4098458"/>
            <a:ext cx="3076714" cy="2307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СВЕТА\САЙТ_ШКОЛИ\Фото 1\IMG_0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85531">
            <a:off x="213275" y="1432591"/>
            <a:ext cx="2880320" cy="216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22067" t="7937" r="2977" b="7619"/>
          <a:stretch>
            <a:fillRect/>
          </a:stretch>
        </p:blipFill>
        <p:spPr bwMode="auto">
          <a:xfrm rot="20945221">
            <a:off x="436594" y="4038762"/>
            <a:ext cx="2850906" cy="222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8" cy="8501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Психолог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D:\СВЕТА\САЙТ_ШКОЛИ\КОНКУРС_КРАЩИЙ ШКІЛЬНИЙ САЙТ\Майстер_клас _ХЗОШ_118\fotky_sayt\IMG_18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65295">
            <a:off x="1149946" y="2023451"/>
            <a:ext cx="3263900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:\СВЕТА\САЙТ_ШКОЛИ\КОНКУРС_КРАЩИЙ ШКІЛЬНИЙ САЙТ\Майстер_клас _ХЗОШ_118\fotky_sayt\IMG_1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572000" y="692696"/>
            <a:ext cx="4320480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6"/>
              </a:buBlip>
            </a:pPr>
            <a:r>
              <a:rPr lang="uk-UA" sz="2200" b="1" dirty="0" smtClean="0">
                <a:cs typeface="Arial" pitchFamily="34" charset="0"/>
              </a:rPr>
              <a:t>Анкетування  щодо профорієнтації учнів 9-х, 11-х класів</a:t>
            </a:r>
          </a:p>
          <a:p>
            <a:pPr algn="just">
              <a:buBlip>
                <a:blip r:embed="rId6"/>
              </a:buBlip>
            </a:pPr>
            <a:r>
              <a:rPr lang="ru-RU" sz="2200" b="1" dirty="0" err="1" smtClean="0">
                <a:cs typeface="Arial" pitchFamily="34" charset="0"/>
              </a:rPr>
              <a:t>Організація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роботи</a:t>
            </a:r>
            <a:r>
              <a:rPr lang="ru-RU" sz="2200" b="1" dirty="0" smtClean="0">
                <a:cs typeface="Arial" pitchFamily="34" charset="0"/>
              </a:rPr>
              <a:t>                                       </a:t>
            </a:r>
            <a:r>
              <a:rPr lang="ru-RU" sz="2200" b="1" dirty="0" err="1" smtClean="0">
                <a:cs typeface="Arial" pitchFamily="34" charset="0"/>
              </a:rPr>
              <a:t>з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виявлення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професійних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нахилів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обдарованих</a:t>
            </a: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err="1" smtClean="0">
                <a:cs typeface="Arial" pitchFamily="34" charset="0"/>
              </a:rPr>
              <a:t>дітей</a:t>
            </a:r>
            <a:endParaRPr lang="uk-UA" sz="2200" b="1" dirty="0" smtClean="0">
              <a:cs typeface="Arial" pitchFamily="34" charset="0"/>
            </a:endParaRPr>
          </a:p>
          <a:p>
            <a:pPr algn="just">
              <a:buBlip>
                <a:blip r:embed="rId6"/>
              </a:buBlip>
            </a:pPr>
            <a:r>
              <a:rPr lang="uk-UA" sz="2200" b="1" dirty="0" smtClean="0">
                <a:cs typeface="Arial" pitchFamily="34" charset="0"/>
              </a:rPr>
              <a:t>Використання методик, проведення тестування для виявлення інтелектуального потенціалу дітей</a:t>
            </a:r>
          </a:p>
          <a:p>
            <a:pPr algn="just">
              <a:buBlip>
                <a:blip r:embed="rId6"/>
              </a:buBlip>
            </a:pPr>
            <a:r>
              <a:rPr lang="uk-UA" sz="2200" b="1" dirty="0" smtClean="0">
                <a:cs typeface="Arial" pitchFamily="34" charset="0"/>
              </a:rPr>
              <a:t>Тестування учнів 5-х класів щодо психологічної адаптації</a:t>
            </a:r>
          </a:p>
          <a:p>
            <a:pPr algn="just">
              <a:buBlip>
                <a:blip r:embed="rId6"/>
              </a:buBlip>
            </a:pPr>
            <a:r>
              <a:rPr lang="uk-UA" sz="2200" b="1" dirty="0" smtClean="0">
                <a:cs typeface="Arial" pitchFamily="34" charset="0"/>
              </a:rPr>
              <a:t>Опитування щодо попередження та корекції агресивності в молодшому шкільному віці</a:t>
            </a:r>
            <a:endParaRPr lang="ru-RU" sz="2200" b="1" dirty="0"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24128" y="3573016"/>
            <a:ext cx="3059832" cy="4606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i="1" dirty="0" err="1" smtClean="0">
                <a:solidFill>
                  <a:srgbClr val="FF0000"/>
                </a:solidFill>
                <a:latin typeface="Comic Sans MS" pitchFamily="66" charset="0"/>
              </a:rPr>
              <a:t>танцюватьні</a:t>
            </a:r>
            <a:r>
              <a:rPr lang="uk-UA" sz="2000" b="1" i="1" dirty="0" smtClean="0">
                <a:solidFill>
                  <a:srgbClr val="FF0000"/>
                </a:solidFill>
                <a:latin typeface="Comic Sans MS" pitchFamily="66" charset="0"/>
              </a:rPr>
              <a:t> конкурси</a:t>
            </a:r>
            <a:endParaRPr lang="ru-RU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3322712" cy="796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робота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http://school118.edu.kh.ua/files2/photogallery/7668/IMG_4937.jpg?size=100&amp;height=300&amp;width=3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762375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одержимое 3"/>
          <p:cNvSpPr>
            <a:spLocks noGrp="1"/>
          </p:cNvSpPr>
          <p:nvPr>
            <p:ph sz="half" idx="2"/>
          </p:nvPr>
        </p:nvSpPr>
        <p:spPr>
          <a:xfrm>
            <a:off x="6300192" y="4797152"/>
            <a:ext cx="2592288" cy="4606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9900FF"/>
                </a:solidFill>
                <a:latin typeface="Comic Sans MS" pitchFamily="66" charset="0"/>
              </a:rPr>
              <a:t>громадське життя</a:t>
            </a:r>
            <a:endParaRPr lang="ru-RU" b="1" i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sp>
        <p:nvSpPr>
          <p:cNvPr id="10" name="Содержимое 3"/>
          <p:cNvSpPr>
            <a:spLocks noGrp="1"/>
          </p:cNvSpPr>
          <p:nvPr>
            <p:ph sz="half" idx="2"/>
          </p:nvPr>
        </p:nvSpPr>
        <p:spPr>
          <a:xfrm>
            <a:off x="6300192" y="5445224"/>
            <a:ext cx="2304256" cy="504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i="1" dirty="0" smtClean="0">
                <a:solidFill>
                  <a:srgbClr val="0070C0"/>
                </a:solidFill>
                <a:latin typeface="Comic Sans MS" pitchFamily="66" charset="0"/>
              </a:rPr>
              <a:t>спортивні свята </a:t>
            </a:r>
            <a:endParaRPr lang="ru-RU" sz="20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3" name="Содержимое 3"/>
          <p:cNvSpPr>
            <a:spLocks noGrp="1"/>
          </p:cNvSpPr>
          <p:nvPr>
            <p:ph sz="half" idx="2"/>
          </p:nvPr>
        </p:nvSpPr>
        <p:spPr>
          <a:xfrm>
            <a:off x="6156176" y="1268760"/>
            <a:ext cx="2592288" cy="46064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E7EC14"/>
                </a:solidFill>
                <a:latin typeface="Comic Sans MS" pitchFamily="66" charset="0"/>
              </a:rPr>
              <a:t>екологічні акції</a:t>
            </a:r>
            <a:endParaRPr lang="ru-RU" b="1" i="1" dirty="0">
              <a:solidFill>
                <a:srgbClr val="E7EC14"/>
              </a:solidFill>
              <a:latin typeface="Comic Sans MS" pitchFamily="66" charset="0"/>
            </a:endParaRPr>
          </a:p>
        </p:txBody>
      </p:sp>
      <p:sp>
        <p:nvSpPr>
          <p:cNvPr id="14" name="Содержимое 3"/>
          <p:cNvSpPr>
            <a:spLocks noGrp="1"/>
          </p:cNvSpPr>
          <p:nvPr>
            <p:ph sz="half" idx="2"/>
          </p:nvPr>
        </p:nvSpPr>
        <p:spPr>
          <a:xfrm>
            <a:off x="6300192" y="2564904"/>
            <a:ext cx="2232248" cy="4606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00B050"/>
                </a:solidFill>
                <a:latin typeface="Comic Sans MS" pitchFamily="66" charset="0"/>
              </a:rPr>
              <a:t>творчі звіти</a:t>
            </a:r>
            <a:endParaRPr lang="ru-RU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6" name="Содержимое 3"/>
          <p:cNvSpPr>
            <a:spLocks noGrp="1"/>
          </p:cNvSpPr>
          <p:nvPr>
            <p:ph sz="half" idx="2"/>
          </p:nvPr>
        </p:nvSpPr>
        <p:spPr>
          <a:xfrm>
            <a:off x="5796136" y="1988840"/>
            <a:ext cx="3096344" cy="360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i="1" dirty="0" smtClean="0">
                <a:solidFill>
                  <a:srgbClr val="9900FF"/>
                </a:solidFill>
                <a:latin typeface="Comic Sans MS" pitchFamily="66" charset="0"/>
              </a:rPr>
              <a:t>зустрічі з ветеранами</a:t>
            </a:r>
            <a:endParaRPr lang="ru-RU" sz="2000" b="1" i="1" dirty="0">
              <a:solidFill>
                <a:srgbClr val="9900FF"/>
              </a:solidFill>
              <a:latin typeface="Comic Sans MS" pitchFamily="66" charset="0"/>
            </a:endParaRPr>
          </a:p>
        </p:txBody>
      </p:sp>
      <p:sp>
        <p:nvSpPr>
          <p:cNvPr id="20" name="Содержимое 3"/>
          <p:cNvSpPr>
            <a:spLocks noGrp="1"/>
          </p:cNvSpPr>
          <p:nvPr>
            <p:ph sz="half" idx="2"/>
          </p:nvPr>
        </p:nvSpPr>
        <p:spPr>
          <a:xfrm>
            <a:off x="6228184" y="2996952"/>
            <a:ext cx="2444080" cy="4606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FF33CC"/>
                </a:solidFill>
                <a:latin typeface="Comic Sans MS" pitchFamily="66" charset="0"/>
              </a:rPr>
              <a:t>профорієнтація</a:t>
            </a:r>
            <a:endParaRPr lang="ru-RU" b="1" i="1" dirty="0">
              <a:solidFill>
                <a:srgbClr val="FF33CC"/>
              </a:solidFill>
              <a:latin typeface="Comic Sans MS" pitchFamily="66" charset="0"/>
            </a:endParaRPr>
          </a:p>
        </p:txBody>
      </p:sp>
      <p:sp>
        <p:nvSpPr>
          <p:cNvPr id="22" name="Содержимое 3"/>
          <p:cNvSpPr>
            <a:spLocks noGrp="1"/>
          </p:cNvSpPr>
          <p:nvPr>
            <p:ph sz="half" idx="2"/>
          </p:nvPr>
        </p:nvSpPr>
        <p:spPr>
          <a:xfrm>
            <a:off x="6228184" y="4221088"/>
            <a:ext cx="2592288" cy="4320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rgbClr val="3333CC"/>
                </a:solidFill>
                <a:latin typeface="Comic Sans MS" pitchFamily="66" charset="0"/>
              </a:rPr>
              <a:t>робота з батьками</a:t>
            </a:r>
            <a:endParaRPr lang="ru-RU" b="1" i="1" dirty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2053" name="Picture 5" descr="D:\СВЕТА\САЙТ_ШКОЛИ\КОНКУРС_КРАЩИЙ ШКІЛЬНИЙ САЙТ\Майстер_клас _ХЗОШ_118\fotky_sayt\фото для Светланы Николаевны\IMG_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4896544" cy="359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4" name="Picture 6" descr="D:\СВЕТА\САЙТ_ШКОЛИ\КОНКУРС_КРАЩИЙ ШКІЛЬНИЙ САЙТ\Майстер_клас _ХЗОШ_118\fotky_sayt\фото для Светланы Николаевны\фото поробок Щедра Осінь\IMG_1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5184576" cy="43924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 descr="D:\СВЕТА\САЙТ_ШКОЛИ\КОНКУРС_КРАЩИЙ ШКІЛЬНИЙ САЙТ\Майстер_клас _ХЗОШ_118\fotky_sayt\фото для Светланы Николаевны\FlhY952nxX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700808"/>
            <a:ext cx="4392488" cy="43167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7" name="Picture 9" descr="/Files/images/кулінічі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484784"/>
            <a:ext cx="4586325" cy="4224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5" name="Picture 7" descr="D:\СВЕТА\САЙТ_ШКОЛИ\КОНКУРС_КРАЩИЙ ШКІЛЬНИЙ САЙТ\Майстер_клас _ХЗОШ_118\fotky_sayt\зустріч з ветеранами\IMG_0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068960"/>
            <a:ext cx="4331973" cy="3248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1" name="Picture 3" descr="D:\СВЕТА\САЙТ_ШКОЛИ\КОНКУРС_КРАЩИЙ ШКІЛЬНИЙ САЙТ\Майстер_клас _ХЗОШ_118\fotky_sayt\фото для Светланы Николаевны\x_4f6d82d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700808"/>
            <a:ext cx="4824536" cy="3728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9" name="Picture 11" descr="http://school118.edu.kh.ua/files2/photogallery/7999/5.jpg?size=100&amp;height=300&amp;width=39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700808"/>
            <a:ext cx="520757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2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8" grpId="1" build="p"/>
      <p:bldP spid="10" grpId="0" build="p"/>
      <p:bldP spid="13" grpId="0" build="p"/>
      <p:bldP spid="14" grpId="0" build="p"/>
      <p:bldP spid="16" grpId="0" build="p"/>
      <p:bldP spid="20" grpId="0" build="p"/>
      <p:bldP spid="2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0278" t="65578" r="16159" b="15719"/>
          <a:stretch>
            <a:fillRect/>
          </a:stretch>
        </p:blipFill>
        <p:spPr bwMode="auto">
          <a:xfrm rot="459499">
            <a:off x="116186" y="1568288"/>
            <a:ext cx="2461606" cy="190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32290" t="20469" r="45019" b="51969"/>
          <a:stretch>
            <a:fillRect/>
          </a:stretch>
        </p:blipFill>
        <p:spPr bwMode="auto">
          <a:xfrm rot="21414680">
            <a:off x="2826898" y="1207192"/>
            <a:ext cx="3117742" cy="212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260648"/>
            <a:ext cx="381642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ІНТЕРАКТИВНІСТЬ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32372" t="12422" r="13945" b="48129"/>
          <a:stretch>
            <a:fillRect/>
          </a:stretch>
        </p:blipFill>
        <p:spPr bwMode="auto">
          <a:xfrm rot="21305683">
            <a:off x="3822325" y="3418555"/>
            <a:ext cx="4932040" cy="288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33206" t="17719" r="26393" b="8454"/>
          <a:stretch>
            <a:fillRect/>
          </a:stretch>
        </p:blipFill>
        <p:spPr bwMode="auto">
          <a:xfrm>
            <a:off x="251520" y="3212976"/>
            <a:ext cx="3312368" cy="340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32652" t="21625" r="16432" b="28172"/>
          <a:stretch>
            <a:fillRect/>
          </a:stretch>
        </p:blipFill>
        <p:spPr bwMode="auto">
          <a:xfrm rot="458364">
            <a:off x="5536656" y="387910"/>
            <a:ext cx="3185462" cy="280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381642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РЕЗУЛЬТАТИВНІСТЬ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51520" y="2708920"/>
          <a:ext cx="4896544" cy="367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27984" y="404664"/>
          <a:ext cx="435597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9" grpId="0">
        <p:bldAsOne/>
      </p:bldGraphic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11960" y="404664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3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Запрошуємо відвідати  наш сайт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uk-UA" sz="2800" b="1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адресою: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Харківська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загальноосвітня школа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І-ІІІ ступенів № 118 </a:t>
            </a:r>
            <a:endParaRPr lang="en-US" sz="2800" b="1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http</a:t>
            </a:r>
            <a:r>
              <a:rPr lang="uk-UA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://</a:t>
            </a:r>
            <a:r>
              <a:rPr lang="en-US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school</a:t>
            </a:r>
            <a:r>
              <a:rPr lang="uk-UA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118.</a:t>
            </a:r>
            <a:r>
              <a:rPr lang="en-US" sz="2800" b="1" u="sng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edu</a:t>
            </a:r>
            <a:r>
              <a:rPr lang="uk-UA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.</a:t>
            </a:r>
            <a:r>
              <a:rPr lang="en-US" sz="2800" b="1" u="sng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kh</a:t>
            </a:r>
            <a:r>
              <a:rPr lang="uk-UA" sz="2800" b="1" u="sng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.</a:t>
            </a:r>
            <a:r>
              <a:rPr lang="en-US" sz="2800" b="1" u="sng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/>
              </a:rPr>
              <a:t>ua</a:t>
            </a:r>
            <a:endParaRPr lang="en-US" sz="2800" b="1" u="sng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u="sng" dirty="0" smtClean="0">
                <a:hlinkClick r:id="rId5"/>
              </a:rPr>
              <a:t>school118.mirshkol.com</a:t>
            </a:r>
            <a:endParaRPr lang="uk-UA" sz="2800" b="1" u="sng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b="1" u="sng" dirty="0" smtClean="0">
                <a:hlinkClick r:id="rId6"/>
              </a:rPr>
              <a:t>school118@kharkivosvita.net.ua</a:t>
            </a:r>
            <a:endParaRPr lang="en-US" sz="2400" b="1" dirty="0" smtClean="0"/>
          </a:p>
        </p:txBody>
      </p:sp>
      <p:pic>
        <p:nvPicPr>
          <p:cNvPr id="9222" name="Picture 6" descr="/Files/images/welcom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5877272"/>
            <a:ext cx="7704856" cy="600076"/>
          </a:xfrm>
          <a:prstGeom prst="rect">
            <a:avLst/>
          </a:prstGeom>
          <a:noFill/>
        </p:spPr>
      </p:pic>
      <p:pic>
        <p:nvPicPr>
          <p:cNvPr id="5" name="ШКОЛА 00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188640"/>
            <a:ext cx="4104455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/Files/images/день открытых дверей/DSCN1575.jpg"/>
          <p:cNvPicPr/>
          <p:nvPr/>
        </p:nvPicPr>
        <p:blipFill>
          <a:blip r:embed="rId2" cstate="print"/>
          <a:srcRect r="44505"/>
          <a:stretch>
            <a:fillRect/>
          </a:stretch>
        </p:blipFill>
        <p:spPr bwMode="auto">
          <a:xfrm rot="20908497">
            <a:off x="5144672" y="2724969"/>
            <a:ext cx="2193032" cy="2349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1547664" cy="504056"/>
          </a:xfrm>
        </p:spPr>
        <p:txBody>
          <a:bodyPr>
            <a:normAutofit fontScale="77500" lnSpcReduction="20000"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Мета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2060848"/>
            <a:ext cx="5904656" cy="1440160"/>
          </a:xfrm>
        </p:spPr>
        <p:txBody>
          <a:bodyPr>
            <a:noAutofit/>
          </a:bodyPr>
          <a:lstStyle/>
          <a:p>
            <a:pPr algn="l">
              <a:buBlip>
                <a:blip r:embed="rId3"/>
              </a:buBlip>
            </a:pPr>
            <a:r>
              <a:rPr lang="ru-RU" sz="3200" dirty="0" err="1" smtClean="0"/>
              <a:t>розвиток</a:t>
            </a:r>
            <a:r>
              <a:rPr lang="ru-RU" sz="3200" dirty="0" smtClean="0"/>
              <a:t> </a:t>
            </a:r>
            <a:r>
              <a:rPr lang="ru-RU" sz="3200" dirty="0" err="1" smtClean="0"/>
              <a:t>єдиного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інформаційного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освітнього</a:t>
            </a:r>
            <a:r>
              <a:rPr lang="ru-RU" sz="3200" dirty="0" smtClean="0"/>
              <a:t> простору в </a:t>
            </a:r>
            <a:r>
              <a:rPr lang="ru-RU" sz="3200" dirty="0" err="1" smtClean="0"/>
              <a:t>школі</a:t>
            </a:r>
            <a:r>
              <a:rPr lang="ru-RU" sz="3200" dirty="0" smtClean="0"/>
              <a:t> та </a:t>
            </a:r>
            <a:r>
              <a:rPr lang="ru-RU" sz="3200" dirty="0" err="1" smtClean="0"/>
              <a:t>регіоні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332656"/>
            <a:ext cx="8568952" cy="10801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Шкільний сайт –  візитна картка школи</a:t>
            </a:r>
            <a:endParaRPr lang="uk-UA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323528" y="3645024"/>
            <a:ext cx="489654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Blip>
                <a:blip r:embed="rId3"/>
              </a:buBlip>
            </a:pPr>
            <a:r>
              <a:rPr lang="ru-RU" sz="3200" dirty="0" err="1" smtClean="0"/>
              <a:t>представлення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школи</a:t>
            </a:r>
            <a:r>
              <a:rPr lang="ru-RU" sz="3200" dirty="0" smtClean="0"/>
              <a:t>  </a:t>
            </a:r>
            <a:r>
              <a:rPr lang="ru-RU" sz="3200" dirty="0" err="1" smtClean="0"/>
              <a:t>Інтернет-спільноті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23528" y="4869160"/>
            <a:ext cx="561662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Blip>
                <a:blip r:embed="rId3"/>
              </a:buBlip>
            </a:pPr>
            <a:r>
              <a:rPr lang="ru-RU" sz="3200" dirty="0" err="1" smtClean="0"/>
              <a:t>нада</a:t>
            </a:r>
            <a:r>
              <a:rPr lang="uk-UA" sz="3200" dirty="0" err="1" smtClean="0"/>
              <a:t>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потенційному</a:t>
            </a:r>
            <a:r>
              <a:rPr lang="ru-RU" sz="3200" dirty="0" smtClean="0"/>
              <a:t> </a:t>
            </a:r>
            <a:r>
              <a:rPr lang="ru-RU" sz="3200" dirty="0" err="1" smtClean="0"/>
              <a:t>відвідувачеві</a:t>
            </a:r>
            <a:r>
              <a:rPr lang="ru-RU" sz="3200" dirty="0" smtClean="0"/>
              <a:t> максимально </a:t>
            </a:r>
            <a:r>
              <a:rPr lang="ru-RU" sz="3200" dirty="0" err="1" smtClean="0"/>
              <a:t>повн</a:t>
            </a:r>
            <a:r>
              <a:rPr lang="uk-UA" sz="3200" dirty="0" err="1" smtClean="0"/>
              <a:t>ої</a:t>
            </a:r>
            <a:r>
              <a:rPr lang="ru-RU" sz="3200" dirty="0" smtClean="0"/>
              <a:t> </a:t>
            </a:r>
            <a:r>
              <a:rPr lang="ru-RU" sz="3200" dirty="0" err="1" smtClean="0"/>
              <a:t>інформаці</a:t>
            </a:r>
            <a:r>
              <a:rPr lang="uk-UA" sz="3200" dirty="0" smtClean="0"/>
              <a:t>ї про заклад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22594" t="7122" r="23908" b="6268"/>
          <a:stretch>
            <a:fillRect/>
          </a:stretch>
        </p:blipFill>
        <p:spPr bwMode="auto">
          <a:xfrm rot="868214">
            <a:off x="6918581" y="4553490"/>
            <a:ext cx="1996180" cy="2088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34554" t="16524" r="35202" b="41880"/>
          <a:stretch>
            <a:fillRect/>
          </a:stretch>
        </p:blipFill>
        <p:spPr bwMode="auto">
          <a:xfrm rot="542564">
            <a:off x="6633856" y="1731778"/>
            <a:ext cx="2376264" cy="18915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6552728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МОДЕЛЬ ІНФОРМАТИЗАЦІЇ ЗАКЛАДУ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027" name="Picture 3" descr="Директ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205898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Заступник НВР-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876256" y="260648"/>
            <a:ext cx="1990725" cy="265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Бібліотека"/>
          <p:cNvPicPr>
            <a:picLocks noChangeAspect="1" noChangeArrowheads="1"/>
          </p:cNvPicPr>
          <p:nvPr/>
        </p:nvPicPr>
        <p:blipFill>
          <a:blip r:embed="rId5" cstate="print">
            <a:lum bright="6000" contrast="-6000"/>
          </a:blip>
          <a:srcRect/>
          <a:stretch>
            <a:fillRect/>
          </a:stretch>
        </p:blipFill>
        <p:spPr bwMode="auto">
          <a:xfrm>
            <a:off x="6228184" y="4509120"/>
            <a:ext cx="2628900" cy="19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1348800"/>
            <a:ext cx="44644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>
                <a:tab pos="571500" algn="l"/>
              </a:tabLst>
            </a:pPr>
            <a:r>
              <a:rPr lang="uk-UA" sz="2200" b="1" dirty="0" smtClean="0">
                <a:latin typeface="+mj-lt"/>
                <a:ea typeface="Times New Roman" pitchFamily="18" charset="0"/>
                <a:cs typeface="Arial" pitchFamily="34" charset="0"/>
              </a:rPr>
              <a:t>Створення єдиної </a:t>
            </a:r>
            <a:r>
              <a:rPr lang="uk-UA" sz="2200" b="1" dirty="0" err="1" smtClean="0">
                <a:latin typeface="+mj-lt"/>
                <a:ea typeface="Times New Roman" pitchFamily="18" charset="0"/>
                <a:cs typeface="Arial" pitchFamily="34" charset="0"/>
              </a:rPr>
              <a:t>комп</a:t>
            </a:r>
            <a:r>
              <a:rPr lang="en-US" sz="2200" b="1" dirty="0" smtClean="0">
                <a:latin typeface="+mj-lt"/>
                <a:ea typeface="Times New Roman" pitchFamily="18" charset="0"/>
                <a:cs typeface="Arial" pitchFamily="34" charset="0"/>
              </a:rPr>
              <a:t>’</a:t>
            </a:r>
            <a:r>
              <a:rPr lang="uk-UA" sz="2200" b="1" dirty="0" err="1" smtClean="0">
                <a:latin typeface="+mj-lt"/>
                <a:ea typeface="Times New Roman" pitchFamily="18" charset="0"/>
                <a:cs typeface="Arial" pitchFamily="34" charset="0"/>
              </a:rPr>
              <a:t>ютерної</a:t>
            </a:r>
            <a:r>
              <a:rPr lang="uk-UA" sz="2200" b="1" dirty="0" smtClean="0">
                <a:latin typeface="+mj-lt"/>
                <a:ea typeface="Times New Roman" pitchFamily="18" charset="0"/>
                <a:cs typeface="Arial" pitchFamily="34" charset="0"/>
              </a:rPr>
              <a:t> системи школи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6"/>
              </a:buBlip>
              <a:tabLst>
                <a:tab pos="571500" algn="l"/>
              </a:tabLst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Використання</a:t>
            </a:r>
            <a:r>
              <a:rPr kumimoji="0" lang="uk-UA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послуг світової мережі </a:t>
            </a:r>
            <a:r>
              <a:rPr lang="en-US" sz="2200" b="1" dirty="0" smtClean="0">
                <a:latin typeface="+mj-lt"/>
                <a:ea typeface="Times New Roman" pitchFamily="18" charset="0"/>
                <a:cs typeface="Arial" pitchFamily="34" charset="0"/>
              </a:rPr>
              <a:t>Internet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tabLst>
                <a:tab pos="571500" algn="l"/>
              </a:tabLst>
            </a:pPr>
            <a:r>
              <a:rPr lang="ru-RU" sz="2200" b="1" dirty="0" err="1" smtClean="0">
                <a:latin typeface="+mj-lt"/>
              </a:rPr>
              <a:t>Покращ</a:t>
            </a:r>
            <a:r>
              <a:rPr lang="uk-UA" sz="2200" b="1" dirty="0" err="1" smtClean="0">
                <a:latin typeface="+mj-lt"/>
              </a:rPr>
              <a:t>ення</a:t>
            </a:r>
            <a:r>
              <a:rPr lang="ru-RU" sz="2200" b="1" dirty="0" smtClean="0">
                <a:latin typeface="+mj-lt"/>
              </a:rPr>
              <a:t> </a:t>
            </a:r>
            <a:r>
              <a:rPr lang="ru-RU" sz="2200" b="1" dirty="0" err="1" smtClean="0">
                <a:latin typeface="+mj-lt"/>
              </a:rPr>
              <a:t>системи</a:t>
            </a:r>
            <a:r>
              <a:rPr lang="ru-RU" sz="2200" b="1" dirty="0" smtClean="0">
                <a:latin typeface="+mj-lt"/>
              </a:rPr>
              <a:t> </a:t>
            </a:r>
            <a:r>
              <a:rPr lang="ru-RU" sz="2200" b="1" dirty="0" err="1" smtClean="0">
                <a:latin typeface="+mj-lt"/>
              </a:rPr>
              <a:t>адміністрування</a:t>
            </a:r>
            <a:r>
              <a:rPr lang="ru-RU" sz="2200" b="1" dirty="0" smtClean="0">
                <a:latin typeface="+mj-lt"/>
              </a:rPr>
              <a:t> </a:t>
            </a:r>
            <a:r>
              <a:rPr lang="ru-RU" sz="2200" b="1" dirty="0" err="1" smtClean="0">
                <a:latin typeface="+mj-lt"/>
              </a:rPr>
              <a:t>навчально-виховного</a:t>
            </a:r>
            <a:r>
              <a:rPr lang="ru-RU" sz="2200" b="1" dirty="0" smtClean="0">
                <a:latin typeface="+mj-lt"/>
              </a:rPr>
              <a:t> </a:t>
            </a:r>
            <a:r>
              <a:rPr lang="ru-RU" sz="2200" b="1" dirty="0" err="1" smtClean="0">
                <a:latin typeface="+mj-lt"/>
              </a:rPr>
              <a:t>процесу</a:t>
            </a:r>
            <a:endParaRPr lang="ru-RU" sz="2200" b="1" dirty="0" smtClean="0">
              <a:latin typeface="+mj-lt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tabLst>
                <a:tab pos="571500" algn="l"/>
              </a:tabLst>
            </a:pPr>
            <a:r>
              <a:rPr lang="uk-UA" sz="2200" b="1" dirty="0" smtClean="0">
                <a:latin typeface="+mj-lt"/>
              </a:rPr>
              <a:t>Науково-методичне забезпечення інформатизації навчального процесу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tabLst>
                <a:tab pos="571500" algn="l"/>
              </a:tabLst>
            </a:pPr>
            <a:r>
              <a:rPr lang="uk-UA" sz="2200" b="1" dirty="0" smtClean="0">
                <a:latin typeface="+mj-lt"/>
              </a:rPr>
              <a:t>Ком</a:t>
            </a:r>
            <a:r>
              <a:rPr lang="en-US" sz="2200" b="1" dirty="0" smtClean="0">
                <a:latin typeface="+mj-lt"/>
              </a:rPr>
              <a:t>’</a:t>
            </a:r>
            <a:r>
              <a:rPr lang="uk-UA" sz="2200" b="1" dirty="0" err="1" smtClean="0">
                <a:latin typeface="+mj-lt"/>
              </a:rPr>
              <a:t>ютеризація</a:t>
            </a:r>
            <a:r>
              <a:rPr lang="uk-UA" sz="2200" b="1" dirty="0" smtClean="0">
                <a:latin typeface="+mj-lt"/>
              </a:rPr>
              <a:t> медичної, та психологічної служб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  <a:buBlip>
                <a:blip r:embed="rId6"/>
              </a:buBlip>
              <a:tabLst>
                <a:tab pos="571500" algn="l"/>
              </a:tabLst>
            </a:pPr>
            <a:r>
              <a:rPr lang="uk-UA" sz="2200" b="1" dirty="0" smtClean="0">
                <a:latin typeface="+mj-lt"/>
              </a:rPr>
              <a:t>Забезпечення батьків своєчасною та повною інформацією про навчальну та виховну діяльність дітей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Веб-сайт</a:t>
            </a:r>
            <a:r>
              <a:rPr lang="uk-UA" sz="32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 – представництво навчального закладу в </a:t>
            </a:r>
            <a:r>
              <a:rPr lang="uk-UA" sz="3200" b="1" spc="50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інтернеті</a:t>
            </a:r>
            <a:endParaRPr lang="uk-UA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83568" y="1889448"/>
          <a:ext cx="7776864" cy="470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4474840" cy="114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Задачі творчої групи </a:t>
            </a:r>
            <a:endParaRPr kumimoji="0" lang="uk-UA" sz="32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1772816"/>
          <a:ext cx="85689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4474840" cy="114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Задачі творчої групи </a:t>
            </a:r>
            <a:endParaRPr kumimoji="0" lang="uk-UA" sz="32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79512" y="1556792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3528" y="1484784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Напрямки  діяльності творчої групи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50" normalizeH="0" baseline="0" noProof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Веб-сайт – представництво навчального закладу в інтернеті</a:t>
            </a:r>
            <a:endParaRPr kumimoji="0" lang="uk-UA" sz="32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Содержимое 4"/>
          <p:cNvGraphicFramePr>
            <a:graphicFrameLocks/>
          </p:cNvGraphicFramePr>
          <p:nvPr/>
        </p:nvGraphicFramePr>
        <p:xfrm>
          <a:off x="323528" y="1484784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816</Words>
  <Application>Microsoft Office PowerPoint</Application>
  <PresentationFormat>Экран (4:3)</PresentationFormat>
  <Paragraphs>180</Paragraphs>
  <Slides>29</Slides>
  <Notes>18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розвиток єдиного інформаційного освітнього простору в школі та регіоні</vt:lpstr>
      <vt:lpstr>Слайд 4</vt:lpstr>
      <vt:lpstr>Веб-сайт – представництво навчального закладу в інтернеті</vt:lpstr>
      <vt:lpstr>Слайд 6</vt:lpstr>
      <vt:lpstr>Слайд 7</vt:lpstr>
      <vt:lpstr>Напрямки  діяльності творчої групи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Психолог</vt:lpstr>
      <vt:lpstr>Виховна робота</vt:lpstr>
      <vt:lpstr>Слайд 27</vt:lpstr>
      <vt:lpstr>Слайд 28</vt:lpstr>
      <vt:lpstr>Слайд 29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КРАЩИЙ ШКІЛЬНИЙ ПОРТАЛ</dc:title>
  <dc:creator>User</dc:creator>
  <cp:lastModifiedBy>User</cp:lastModifiedBy>
  <cp:revision>243</cp:revision>
  <dcterms:created xsi:type="dcterms:W3CDTF">2011-10-18T18:35:12Z</dcterms:created>
  <dcterms:modified xsi:type="dcterms:W3CDTF">2012-10-30T15:00:12Z</dcterms:modified>
</cp:coreProperties>
</file>