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56" r:id="rId4"/>
    <p:sldId id="257" r:id="rId5"/>
    <p:sldId id="258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71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2" autoAdjust="0"/>
  </p:normalViewPr>
  <p:slideViewPr>
    <p:cSldViewPr>
      <p:cViewPr>
        <p:scale>
          <a:sx n="60" d="100"/>
          <a:sy n="60" d="100"/>
        </p:scale>
        <p:origin x="-114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4BB35-C161-4055-9AA7-526C4F0E796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</dgm:pt>
    <dgm:pt modelId="{C9B55DEC-68BB-4DE1-AC42-11621F3B04FC}">
      <dgm:prSet/>
      <dgm:spPr/>
      <dgm:t>
        <a:bodyPr/>
        <a:lstStyle/>
        <a:p>
          <a:pPr marR="0" algn="ctr" rtl="0"/>
          <a:endParaRPr lang="uk-UA" b="1" baseline="0" dirty="0" smtClean="0">
            <a:latin typeface="Arial"/>
          </a:endParaRPr>
        </a:p>
        <a:p>
          <a:pPr marR="0" algn="ctr" rtl="0"/>
          <a:r>
            <a:rPr lang="uk-UA" b="1" baseline="0" dirty="0" smtClean="0">
              <a:latin typeface="Arial Black"/>
            </a:rPr>
            <a:t>ІНФОРМАЦІЙНИЙ</a:t>
          </a:r>
        </a:p>
        <a:p>
          <a:pPr marR="0" algn="ctr" rtl="0"/>
          <a:endParaRPr lang="uk-UA" b="1" baseline="0" dirty="0" smtClean="0">
            <a:latin typeface="Arial Black"/>
          </a:endParaRPr>
        </a:p>
        <a:p>
          <a:pPr marR="0" algn="ctr" rtl="0"/>
          <a:r>
            <a:rPr lang="uk-UA" b="1" baseline="0" dirty="0" smtClean="0">
              <a:latin typeface="Arial Black"/>
            </a:rPr>
            <a:t> ПРОСТІР </a:t>
          </a:r>
        </a:p>
        <a:p>
          <a:pPr marR="0" algn="ctr" rtl="0"/>
          <a:endParaRPr lang="uk-UA" b="1" baseline="0" dirty="0" smtClean="0">
            <a:latin typeface="Arial Black"/>
          </a:endParaRPr>
        </a:p>
        <a:p>
          <a:pPr marR="0" algn="ctr" rtl="0"/>
          <a:r>
            <a:rPr lang="uk-UA" b="1" baseline="0" dirty="0" smtClean="0">
              <a:latin typeface="Arial Black"/>
            </a:rPr>
            <a:t>ШКОЛИ</a:t>
          </a:r>
          <a:endParaRPr lang="ru-RU" dirty="0" smtClean="0"/>
        </a:p>
      </dgm:t>
    </dgm:pt>
    <dgm:pt modelId="{E304B147-4B9A-48FE-974B-3EDF207377D4}" type="parTrans" cxnId="{95936978-3190-4625-9E12-C4C20C8E7759}">
      <dgm:prSet/>
      <dgm:spPr/>
      <dgm:t>
        <a:bodyPr/>
        <a:lstStyle/>
        <a:p>
          <a:endParaRPr lang="ru-RU"/>
        </a:p>
      </dgm:t>
    </dgm:pt>
    <dgm:pt modelId="{AF8D6F8C-AA38-4C12-97B1-7126F205F974}" type="sibTrans" cxnId="{95936978-3190-4625-9E12-C4C20C8E7759}">
      <dgm:prSet/>
      <dgm:spPr/>
      <dgm:t>
        <a:bodyPr/>
        <a:lstStyle/>
        <a:p>
          <a:endParaRPr lang="ru-RU"/>
        </a:p>
      </dgm:t>
    </dgm:pt>
    <dgm:pt modelId="{611DD839-A3CA-4E36-BC08-46FA3778EC13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Arial"/>
            </a:rPr>
            <a:t>Адміністрація</a:t>
          </a:r>
          <a:r>
            <a:rPr lang="ru-RU" sz="1200" b="1" baseline="0" dirty="0" smtClean="0">
              <a:latin typeface="Arial"/>
            </a:rPr>
            <a:t> </a:t>
          </a:r>
          <a:r>
            <a:rPr lang="ru-RU" sz="1200" b="1" baseline="0" dirty="0" err="1" smtClean="0">
              <a:latin typeface="Arial"/>
            </a:rPr>
            <a:t>школи</a:t>
          </a:r>
          <a:r>
            <a:rPr lang="ru-RU" sz="1200" b="1" baseline="0" dirty="0" smtClean="0">
              <a:latin typeface="Arial"/>
            </a:rPr>
            <a:t>:  </a:t>
          </a:r>
          <a:endParaRPr lang="uk-UA" sz="1200" b="1" baseline="0" dirty="0" smtClean="0">
            <a:latin typeface="Arial"/>
          </a:endParaRPr>
        </a:p>
        <a:p>
          <a:pPr marR="0" algn="ctr" rtl="0"/>
          <a:r>
            <a:rPr lang="ru-RU" sz="1200" baseline="0" dirty="0" smtClean="0">
              <a:latin typeface="Arial"/>
            </a:rPr>
            <a:t>систем</a:t>
          </a:r>
          <a:r>
            <a:rPr lang="uk-UA" sz="1200" baseline="0" dirty="0" err="1" smtClean="0">
              <a:latin typeface="Arial"/>
            </a:rPr>
            <a:t>атизація</a:t>
          </a:r>
          <a:r>
            <a:rPr lang="uk-UA" sz="1200" baseline="0" dirty="0" smtClean="0">
              <a:latin typeface="Arial"/>
            </a:rPr>
            <a:t> 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всіх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видів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звітності</a:t>
          </a:r>
          <a:r>
            <a:rPr lang="ru-RU" sz="1200" baseline="0" dirty="0" smtClean="0">
              <a:latin typeface="Arial"/>
            </a:rPr>
            <a:t>,  </a:t>
          </a:r>
          <a:r>
            <a:rPr lang="ru-RU" sz="1200" baseline="0" dirty="0" err="1" smtClean="0">
              <a:latin typeface="Arial"/>
            </a:rPr>
            <a:t>пров</a:t>
          </a:r>
          <a:r>
            <a:rPr lang="uk-UA" sz="1200" baseline="0" dirty="0" smtClean="0">
              <a:latin typeface="Arial"/>
            </a:rPr>
            <a:t>е</a:t>
          </a:r>
          <a:r>
            <a:rPr lang="ru-RU" sz="1200" baseline="0" dirty="0" err="1" smtClean="0">
              <a:latin typeface="Arial"/>
            </a:rPr>
            <a:t>д</a:t>
          </a:r>
          <a:r>
            <a:rPr lang="uk-UA" sz="1200" baseline="0" dirty="0" err="1" smtClean="0">
              <a:latin typeface="Arial"/>
            </a:rPr>
            <a:t>ення</a:t>
          </a:r>
          <a:r>
            <a:rPr lang="uk-UA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моніторинг</a:t>
          </a:r>
          <a:r>
            <a:rPr lang="uk-UA" sz="1200" baseline="0" dirty="0" smtClean="0">
              <a:latin typeface="Arial"/>
            </a:rPr>
            <a:t>у, контроль НВП</a:t>
          </a:r>
          <a:endParaRPr lang="ru-RU" sz="1200" baseline="0" dirty="0" smtClean="0">
            <a:latin typeface="Times New Roman"/>
          </a:endParaRPr>
        </a:p>
      </dgm:t>
    </dgm:pt>
    <dgm:pt modelId="{C49641D9-0AAD-4BD4-B5F2-DE2A1D62AC33}" type="parTrans" cxnId="{8FC2EDA6-1F2D-4EDE-8A74-2799C81BABD3}">
      <dgm:prSet/>
      <dgm:spPr/>
      <dgm:t>
        <a:bodyPr/>
        <a:lstStyle/>
        <a:p>
          <a:endParaRPr lang="ru-RU"/>
        </a:p>
      </dgm:t>
    </dgm:pt>
    <dgm:pt modelId="{24B7EA29-BA9A-4489-A5E9-4FA47B7DFB6F}" type="sibTrans" cxnId="{8FC2EDA6-1F2D-4EDE-8A74-2799C81BABD3}">
      <dgm:prSet/>
      <dgm:spPr/>
      <dgm:t>
        <a:bodyPr/>
        <a:lstStyle/>
        <a:p>
          <a:endParaRPr lang="ru-RU"/>
        </a:p>
      </dgm:t>
    </dgm:pt>
    <dgm:pt modelId="{2FCFA0E2-B240-4B22-AD06-53417E98EE47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Arial"/>
            </a:rPr>
            <a:t>Класні</a:t>
          </a:r>
          <a:r>
            <a:rPr lang="ru-RU" sz="1200" b="1" baseline="0" dirty="0" smtClean="0">
              <a:latin typeface="Arial"/>
            </a:rPr>
            <a:t> </a:t>
          </a:r>
          <a:r>
            <a:rPr lang="ru-RU" sz="1200" b="1" baseline="0" dirty="0" err="1" smtClean="0">
              <a:latin typeface="Arial"/>
            </a:rPr>
            <a:t>керівники</a:t>
          </a:r>
          <a:r>
            <a:rPr lang="ru-RU" sz="1200" b="1" baseline="0" dirty="0" smtClean="0">
              <a:latin typeface="Arial"/>
            </a:rPr>
            <a:t>:</a:t>
          </a:r>
          <a:endParaRPr lang="uk-UA" sz="1200" b="1" baseline="0" dirty="0" smtClean="0">
            <a:latin typeface="Arial"/>
          </a:endParaRPr>
        </a:p>
        <a:p>
          <a:pPr marR="0" algn="ctr" rtl="0"/>
          <a:endParaRPr lang="uk-UA" sz="1200" b="1" baseline="0" dirty="0" smtClean="0">
            <a:latin typeface="Arial"/>
          </a:endParaRPr>
        </a:p>
        <a:p>
          <a:pPr marR="0" algn="ctr" rtl="0"/>
          <a:r>
            <a:rPr lang="ru-RU" sz="1200" b="0" baseline="0" dirty="0" smtClean="0">
              <a:latin typeface="Arial"/>
            </a:rPr>
            <a:t> </a:t>
          </a:r>
          <a:r>
            <a:rPr lang="ru-RU" sz="1200" b="0" baseline="0" dirty="0" err="1" smtClean="0">
              <a:latin typeface="Arial"/>
            </a:rPr>
            <a:t>бачать</a:t>
          </a:r>
          <a:r>
            <a:rPr lang="ru-RU" sz="1200" b="0" baseline="0" dirty="0" smtClean="0">
              <a:latin typeface="Arial"/>
            </a:rPr>
            <a:t> </a:t>
          </a:r>
          <a:r>
            <a:rPr lang="ru-RU" sz="1200" b="0" baseline="0" dirty="0" err="1" smtClean="0">
              <a:latin typeface="Arial"/>
            </a:rPr>
            <a:t>результати</a:t>
          </a:r>
          <a:r>
            <a:rPr lang="ru-RU" sz="1200" b="0" baseline="0" dirty="0" smtClean="0">
              <a:latin typeface="Arial"/>
            </a:rPr>
            <a:t> </a:t>
          </a:r>
          <a:r>
            <a:rPr lang="ru-RU" sz="1200" b="0" baseline="0" dirty="0" err="1" smtClean="0">
              <a:latin typeface="Arial"/>
            </a:rPr>
            <a:t>навчання</a:t>
          </a:r>
          <a:r>
            <a:rPr lang="ru-RU" sz="1200" b="0" baseline="0" dirty="0" smtClean="0">
              <a:latin typeface="Arial"/>
            </a:rPr>
            <a:t>, </a:t>
          </a:r>
          <a:r>
            <a:rPr lang="ru-RU" sz="1200" b="0" baseline="0" dirty="0" err="1" smtClean="0">
              <a:latin typeface="Arial"/>
            </a:rPr>
            <a:t>інформацію</a:t>
          </a:r>
          <a:r>
            <a:rPr lang="ru-RU" sz="1200" b="0" baseline="0" dirty="0" smtClean="0">
              <a:latin typeface="Arial"/>
            </a:rPr>
            <a:t> про </a:t>
          </a:r>
          <a:r>
            <a:rPr lang="ru-RU" sz="1200" b="0" baseline="0" dirty="0" err="1" smtClean="0">
              <a:latin typeface="Arial"/>
            </a:rPr>
            <a:t>поведінку</a:t>
          </a:r>
          <a:r>
            <a:rPr lang="ru-RU" sz="1200" b="0" baseline="0" dirty="0" smtClean="0">
              <a:latin typeface="Arial"/>
            </a:rPr>
            <a:t> кожного </a:t>
          </a:r>
          <a:r>
            <a:rPr lang="ru-RU" sz="1200" b="0" baseline="0" dirty="0" err="1" smtClean="0">
              <a:latin typeface="Arial"/>
            </a:rPr>
            <a:t>учня</a:t>
          </a:r>
          <a:r>
            <a:rPr lang="ru-RU" sz="1200" b="0" baseline="0" dirty="0" smtClean="0">
              <a:latin typeface="Arial"/>
            </a:rPr>
            <a:t> та </a:t>
          </a:r>
          <a:r>
            <a:rPr lang="ru-RU" sz="1200" b="0" baseline="0" dirty="0" err="1" smtClean="0">
              <a:latin typeface="Arial"/>
            </a:rPr>
            <a:t>всього</a:t>
          </a:r>
          <a:r>
            <a:rPr lang="ru-RU" sz="1200" b="0" baseline="0" dirty="0" smtClean="0">
              <a:latin typeface="Arial"/>
            </a:rPr>
            <a:t> </a:t>
          </a:r>
          <a:r>
            <a:rPr lang="ru-RU" sz="1200" b="0" baseline="0" dirty="0" err="1" smtClean="0">
              <a:latin typeface="Arial"/>
            </a:rPr>
            <a:t>класу</a:t>
          </a:r>
          <a:endParaRPr lang="ru-RU" sz="1200" b="0" dirty="0" smtClean="0"/>
        </a:p>
      </dgm:t>
    </dgm:pt>
    <dgm:pt modelId="{FB812902-BF6D-4427-B908-0D0A2089F7BE}" type="parTrans" cxnId="{F149E4C9-10BC-4DBA-8676-8FFD418C7534}">
      <dgm:prSet/>
      <dgm:spPr/>
      <dgm:t>
        <a:bodyPr/>
        <a:lstStyle/>
        <a:p>
          <a:endParaRPr lang="ru-RU"/>
        </a:p>
      </dgm:t>
    </dgm:pt>
    <dgm:pt modelId="{0AED3777-0609-4F23-BF9F-DE709C460630}" type="sibTrans" cxnId="{F149E4C9-10BC-4DBA-8676-8FFD418C7534}">
      <dgm:prSet/>
      <dgm:spPr/>
      <dgm:t>
        <a:bodyPr/>
        <a:lstStyle/>
        <a:p>
          <a:endParaRPr lang="ru-RU"/>
        </a:p>
      </dgm:t>
    </dgm:pt>
    <dgm:pt modelId="{777827AD-F729-4CAA-A93B-BF5E8A224B86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Arial"/>
            </a:rPr>
            <a:t>Виховна</a:t>
          </a:r>
          <a:r>
            <a:rPr lang="ru-RU" sz="1200" b="1" baseline="0" dirty="0" smtClean="0">
              <a:latin typeface="Arial"/>
            </a:rPr>
            <a:t> робота:</a:t>
          </a:r>
          <a:r>
            <a:rPr lang="ru-RU" sz="1200" b="1" baseline="0" dirty="0" smtClean="0">
              <a:latin typeface="Calibri"/>
            </a:rPr>
            <a:t> </a:t>
          </a:r>
          <a:endParaRPr lang="uk-UA" sz="1200" b="1" baseline="0" dirty="0" smtClean="0">
            <a:latin typeface="Times New Roman"/>
          </a:endParaRPr>
        </a:p>
        <a:p>
          <a:pPr marR="0" algn="ctr" rtl="0"/>
          <a:r>
            <a:rPr lang="ru-RU" sz="1200" baseline="0" dirty="0" err="1" smtClean="0">
              <a:latin typeface="Calibri"/>
            </a:rPr>
            <a:t>результати</a:t>
          </a:r>
          <a:r>
            <a:rPr lang="ru-RU" sz="1200" baseline="0" dirty="0" smtClean="0">
              <a:latin typeface="Calibri"/>
            </a:rPr>
            <a:t> </a:t>
          </a:r>
          <a:r>
            <a:rPr lang="ru-RU" sz="1200" baseline="0" dirty="0" err="1" smtClean="0">
              <a:latin typeface="Calibri"/>
            </a:rPr>
            <a:t>конкурсів</a:t>
          </a:r>
          <a:r>
            <a:rPr lang="ru-RU" sz="1200" baseline="0" dirty="0" smtClean="0">
              <a:latin typeface="Calibri"/>
            </a:rPr>
            <a:t>, </a:t>
          </a:r>
          <a:r>
            <a:rPr lang="ru-RU" sz="1200" baseline="0" dirty="0" err="1" smtClean="0">
              <a:latin typeface="Calibri"/>
            </a:rPr>
            <a:t>олімпіад</a:t>
          </a:r>
          <a:r>
            <a:rPr lang="ru-RU" sz="1200" baseline="0" dirty="0" smtClean="0">
              <a:latin typeface="Calibri"/>
            </a:rPr>
            <a:t>, робота </a:t>
          </a:r>
          <a:r>
            <a:rPr lang="ru-RU" sz="1200" baseline="0" dirty="0" err="1" smtClean="0">
              <a:latin typeface="Calibri"/>
            </a:rPr>
            <a:t>гуртків</a:t>
          </a:r>
          <a:r>
            <a:rPr lang="ru-RU" sz="1200" baseline="0" dirty="0" smtClean="0">
              <a:latin typeface="Calibri"/>
            </a:rPr>
            <a:t> </a:t>
          </a:r>
          <a:endParaRPr lang="ru-RU" sz="1200" baseline="0" dirty="0" smtClean="0">
            <a:latin typeface="Times New Roman"/>
          </a:endParaRPr>
        </a:p>
      </dgm:t>
    </dgm:pt>
    <dgm:pt modelId="{12913EA7-A901-490A-A6C6-C4954F4EDB3F}" type="parTrans" cxnId="{90942ADA-BDF3-4213-A88F-353140E506AB}">
      <dgm:prSet/>
      <dgm:spPr/>
      <dgm:t>
        <a:bodyPr/>
        <a:lstStyle/>
        <a:p>
          <a:endParaRPr lang="ru-RU"/>
        </a:p>
      </dgm:t>
    </dgm:pt>
    <dgm:pt modelId="{2D9B8446-4E1C-4E45-B4DD-6F3C280D641A}" type="sibTrans" cxnId="{90942ADA-BDF3-4213-A88F-353140E506AB}">
      <dgm:prSet/>
      <dgm:spPr/>
      <dgm:t>
        <a:bodyPr/>
        <a:lstStyle/>
        <a:p>
          <a:endParaRPr lang="ru-RU"/>
        </a:p>
      </dgm:t>
    </dgm:pt>
    <dgm:pt modelId="{C4234096-1E6C-4287-A21F-0642DBC875A0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Arial"/>
            </a:rPr>
            <a:t>Науково</a:t>
          </a:r>
          <a:r>
            <a:rPr lang="ru-RU" sz="1200" b="1" baseline="0" dirty="0" smtClean="0">
              <a:latin typeface="Arial"/>
            </a:rPr>
            <a:t>-</a:t>
          </a:r>
          <a:r>
            <a:rPr lang="uk-UA" sz="1200" b="1" baseline="0" dirty="0" smtClean="0">
              <a:latin typeface="Arial"/>
            </a:rPr>
            <a:t>м</a:t>
          </a:r>
          <a:r>
            <a:rPr lang="ru-RU" sz="1200" b="1" baseline="0" dirty="0" err="1" smtClean="0">
              <a:latin typeface="Arial"/>
            </a:rPr>
            <a:t>етодична</a:t>
          </a:r>
          <a:r>
            <a:rPr lang="ru-RU" sz="1200" b="1" baseline="0" dirty="0" smtClean="0">
              <a:latin typeface="Arial"/>
            </a:rPr>
            <a:t> робота</a:t>
          </a:r>
          <a:r>
            <a:rPr lang="ru-RU" sz="1200" b="1" baseline="0" dirty="0" smtClean="0">
              <a:latin typeface="Calibri"/>
            </a:rPr>
            <a:t>:</a:t>
          </a:r>
          <a:endParaRPr lang="uk-UA" sz="1200" b="1" baseline="0" dirty="0" smtClean="0">
            <a:latin typeface="Times New Roman"/>
          </a:endParaRPr>
        </a:p>
        <a:p>
          <a:pPr marR="0" algn="ctr" rtl="0"/>
          <a:r>
            <a:rPr lang="ru-RU" sz="1200" baseline="0" dirty="0" smtClean="0">
              <a:latin typeface="Calibri"/>
            </a:rPr>
            <a:t> </a:t>
          </a:r>
          <a:r>
            <a:rPr lang="ru-RU" sz="1200" baseline="0" dirty="0" err="1" smtClean="0">
              <a:latin typeface="Calibri"/>
            </a:rPr>
            <a:t>програмно-методичне</a:t>
          </a:r>
          <a:r>
            <a:rPr lang="ru-RU" sz="1200" baseline="0" dirty="0" smtClean="0">
              <a:latin typeface="Calibri"/>
            </a:rPr>
            <a:t> </a:t>
          </a:r>
          <a:r>
            <a:rPr lang="ru-RU" sz="1200" baseline="0" dirty="0" err="1" smtClean="0">
              <a:latin typeface="Calibri"/>
            </a:rPr>
            <a:t>забезпечення</a:t>
          </a:r>
          <a:r>
            <a:rPr lang="ru-RU" sz="1200" baseline="0" dirty="0" smtClean="0">
              <a:latin typeface="Calibri"/>
            </a:rPr>
            <a:t> </a:t>
          </a:r>
          <a:r>
            <a:rPr lang="ru-RU" sz="1200" baseline="0" dirty="0" err="1" smtClean="0">
              <a:latin typeface="Calibri"/>
            </a:rPr>
            <a:t>навчального</a:t>
          </a:r>
          <a:r>
            <a:rPr lang="ru-RU" sz="1200" baseline="0" dirty="0" smtClean="0">
              <a:latin typeface="Calibri"/>
            </a:rPr>
            <a:t> </a:t>
          </a:r>
          <a:r>
            <a:rPr lang="ru-RU" sz="1200" baseline="0" dirty="0" err="1" smtClean="0">
              <a:latin typeface="Calibri"/>
            </a:rPr>
            <a:t>процесу</a:t>
          </a:r>
          <a:endParaRPr lang="ru-RU" sz="1200" dirty="0" smtClean="0"/>
        </a:p>
      </dgm:t>
    </dgm:pt>
    <dgm:pt modelId="{0D14633F-F244-49B5-8F42-E5C4EDB0D61F}" type="parTrans" cxnId="{833E34E0-8A51-4DD3-B90D-97A6435BC738}">
      <dgm:prSet/>
      <dgm:spPr/>
      <dgm:t>
        <a:bodyPr/>
        <a:lstStyle/>
        <a:p>
          <a:endParaRPr lang="ru-RU"/>
        </a:p>
      </dgm:t>
    </dgm:pt>
    <dgm:pt modelId="{72C7BE38-7EEB-40E9-91B5-5E475728A886}" type="sibTrans" cxnId="{833E34E0-8A51-4DD3-B90D-97A6435BC738}">
      <dgm:prSet/>
      <dgm:spPr/>
      <dgm:t>
        <a:bodyPr/>
        <a:lstStyle/>
        <a:p>
          <a:endParaRPr lang="ru-RU"/>
        </a:p>
      </dgm:t>
    </dgm:pt>
    <dgm:pt modelId="{5E90BD3C-10F1-417E-878B-7EDDDF8893E6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Arial"/>
            </a:rPr>
            <a:t>Учителі-предметники</a:t>
          </a:r>
          <a:endParaRPr lang="uk-UA" sz="1200" baseline="0" dirty="0" smtClean="0">
            <a:latin typeface="Arial"/>
          </a:endParaRPr>
        </a:p>
        <a:p>
          <a:pPr marR="0" algn="ctr" rtl="0"/>
          <a:r>
            <a:rPr lang="ru-RU" sz="1200" baseline="0" dirty="0" err="1" smtClean="0">
              <a:latin typeface="Arial"/>
            </a:rPr>
            <a:t>використовують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дидактичну</a:t>
          </a:r>
          <a:r>
            <a:rPr lang="ru-RU" sz="1200" baseline="0" dirty="0" smtClean="0">
              <a:latin typeface="Arial"/>
            </a:rPr>
            <a:t> та </a:t>
          </a:r>
          <a:r>
            <a:rPr lang="ru-RU" sz="1200" baseline="0" dirty="0" err="1" smtClean="0">
              <a:latin typeface="Arial"/>
            </a:rPr>
            <a:t>методичну</a:t>
          </a:r>
          <a:r>
            <a:rPr lang="ru-RU" sz="1200" baseline="0" dirty="0" smtClean="0">
              <a:latin typeface="Arial"/>
            </a:rPr>
            <a:t> базу </a:t>
          </a:r>
          <a:r>
            <a:rPr lang="ru-RU" sz="1200" baseline="0" dirty="0" err="1" smtClean="0">
              <a:latin typeface="Arial"/>
            </a:rPr>
            <a:t>зі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свого</a:t>
          </a:r>
          <a:r>
            <a:rPr lang="ru-RU" sz="1200" baseline="0" dirty="0" smtClean="0">
              <a:latin typeface="Arial"/>
            </a:rPr>
            <a:t> та </a:t>
          </a:r>
          <a:r>
            <a:rPr lang="ru-RU" sz="1200" baseline="0" dirty="0" err="1" smtClean="0">
              <a:latin typeface="Arial"/>
            </a:rPr>
            <a:t>суміжних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предметів</a:t>
          </a:r>
          <a:r>
            <a:rPr lang="ru-RU" sz="1200" baseline="0" dirty="0" smtClean="0">
              <a:latin typeface="Arial"/>
            </a:rPr>
            <a:t>, </a:t>
          </a:r>
          <a:r>
            <a:rPr lang="ru-RU" sz="1200" baseline="0" dirty="0" err="1" smtClean="0">
              <a:latin typeface="Arial"/>
            </a:rPr>
            <a:t>бачать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результати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своєї</a:t>
          </a:r>
          <a:r>
            <a:rPr lang="ru-RU" sz="1200" baseline="0" dirty="0" smtClean="0">
              <a:latin typeface="Arial"/>
            </a:rPr>
            <a:t> </a:t>
          </a:r>
          <a:r>
            <a:rPr lang="ru-RU" sz="1200" baseline="0" dirty="0" err="1" smtClean="0">
              <a:latin typeface="Arial"/>
            </a:rPr>
            <a:t>діяльності</a:t>
          </a:r>
          <a:endParaRPr lang="uk-UA" sz="1200" baseline="0" dirty="0" smtClean="0">
            <a:latin typeface="Arial"/>
          </a:endParaRPr>
        </a:p>
      </dgm:t>
    </dgm:pt>
    <dgm:pt modelId="{F18CA61C-C9AC-44C1-A6DD-A31047E5ECC4}" type="parTrans" cxnId="{C39FE30E-2AC0-4DE9-9160-4E92442C18FE}">
      <dgm:prSet/>
      <dgm:spPr/>
      <dgm:t>
        <a:bodyPr/>
        <a:lstStyle/>
        <a:p>
          <a:endParaRPr lang="ru-RU"/>
        </a:p>
      </dgm:t>
    </dgm:pt>
    <dgm:pt modelId="{623C044F-F87A-417C-A3C7-AFEC563E18BA}" type="sibTrans" cxnId="{C39FE30E-2AC0-4DE9-9160-4E92442C18FE}">
      <dgm:prSet/>
      <dgm:spPr/>
      <dgm:t>
        <a:bodyPr/>
        <a:lstStyle/>
        <a:p>
          <a:endParaRPr lang="ru-RU"/>
        </a:p>
      </dgm:t>
    </dgm:pt>
    <dgm:pt modelId="{DA74F9AF-45DE-4B41-B6AF-90B9747D83F4}">
      <dgm:prSet custT="1"/>
      <dgm:spPr/>
      <dgm:t>
        <a:bodyPr/>
        <a:lstStyle/>
        <a:p>
          <a:pPr marR="0" algn="ctr" rtl="0"/>
          <a:r>
            <a:rPr lang="ru-RU" sz="1200" b="1" baseline="0" dirty="0" err="1" smtClean="0">
              <a:latin typeface="Calibri"/>
            </a:rPr>
            <a:t>Індивідуальні</a:t>
          </a:r>
          <a:r>
            <a:rPr lang="ru-RU" sz="1200" b="1" baseline="0" dirty="0" smtClean="0">
              <a:latin typeface="Calibri"/>
            </a:rPr>
            <a:t> </a:t>
          </a:r>
          <a:r>
            <a:rPr lang="ru-RU" sz="1200" b="1" baseline="0" dirty="0" err="1" smtClean="0">
              <a:latin typeface="Calibri"/>
            </a:rPr>
            <a:t>портфоліо</a:t>
          </a:r>
          <a:r>
            <a:rPr lang="ru-RU" sz="1200" b="1" baseline="0" dirty="0" smtClean="0">
              <a:latin typeface="Calibri"/>
            </a:rPr>
            <a:t> </a:t>
          </a:r>
          <a:endParaRPr lang="uk-UA" sz="1200" b="1" baseline="0" dirty="0" smtClean="0">
            <a:latin typeface="Times New Roman"/>
          </a:endParaRPr>
        </a:p>
        <a:p>
          <a:pPr marR="0" algn="ctr" rtl="0"/>
          <a:endParaRPr lang="uk-UA" sz="1200" baseline="0" dirty="0" smtClean="0">
            <a:latin typeface="Times New Roman"/>
          </a:endParaRPr>
        </a:p>
        <a:p>
          <a:pPr marR="0" algn="ctr" rtl="0"/>
          <a:r>
            <a:rPr lang="uk-UA" sz="1200" baseline="0" dirty="0" smtClean="0">
              <a:latin typeface="Calibri"/>
            </a:rPr>
            <a:t>вчителів та адміністрації: анкетні дані, особисті досягнення та матеріали</a:t>
          </a:r>
          <a:endParaRPr lang="ru-RU" sz="1200" dirty="0" smtClean="0"/>
        </a:p>
      </dgm:t>
    </dgm:pt>
    <dgm:pt modelId="{0D89EDE3-3F8C-4876-A041-A637CF49596D}" type="parTrans" cxnId="{9E0FE0FF-1F22-4E46-BFE6-AC1D34D943A3}">
      <dgm:prSet/>
      <dgm:spPr/>
      <dgm:t>
        <a:bodyPr/>
        <a:lstStyle/>
        <a:p>
          <a:endParaRPr lang="ru-RU"/>
        </a:p>
      </dgm:t>
    </dgm:pt>
    <dgm:pt modelId="{0DD0303A-DC67-4E7E-AEFB-44B05FF33FB3}" type="sibTrans" cxnId="{9E0FE0FF-1F22-4E46-BFE6-AC1D34D943A3}">
      <dgm:prSet/>
      <dgm:spPr/>
      <dgm:t>
        <a:bodyPr/>
        <a:lstStyle/>
        <a:p>
          <a:endParaRPr lang="ru-RU"/>
        </a:p>
      </dgm:t>
    </dgm:pt>
    <dgm:pt modelId="{965E0386-ECBD-4102-B944-A6F6628E2F35}" type="pres">
      <dgm:prSet presAssocID="{1144BB35-C161-4055-9AA7-526C4F0E79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CF0381-1608-41A4-856F-F43C4AACFBC2}" type="pres">
      <dgm:prSet presAssocID="{C9B55DEC-68BB-4DE1-AC42-11621F3B04FC}" presName="centerShape" presStyleLbl="node0" presStyleIdx="0" presStyleCnt="1" custLinFactNeighborX="-1725" custLinFactNeighborY="-7408"/>
      <dgm:spPr/>
      <dgm:t>
        <a:bodyPr/>
        <a:lstStyle/>
        <a:p>
          <a:endParaRPr lang="ru-RU"/>
        </a:p>
      </dgm:t>
    </dgm:pt>
    <dgm:pt modelId="{5CF07D45-2EA3-447F-8F04-EA1657BBEB5C}" type="pres">
      <dgm:prSet presAssocID="{C49641D9-0AAD-4BD4-B5F2-DE2A1D62AC33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5D9CFB5B-3F1F-47C4-8A30-2D3C953B3A46}" type="pres">
      <dgm:prSet presAssocID="{611DD839-A3CA-4E36-BC08-46FA3778EC13}" presName="node" presStyleLbl="node1" presStyleIdx="0" presStyleCnt="6" custScaleX="163241" custScaleY="111665" custRadScaleRad="90636" custRadScaleInc="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1A63-7CD8-48F9-8DF5-7C8E5B773A73}" type="pres">
      <dgm:prSet presAssocID="{FB812902-BF6D-4427-B908-0D0A2089F7BE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23C22E44-3372-4AF4-8F5B-28BA881E6FB3}" type="pres">
      <dgm:prSet presAssocID="{2FCFA0E2-B240-4B22-AD06-53417E98EE47}" presName="node" presStyleLbl="node1" presStyleIdx="1" presStyleCnt="6" custScaleX="149441" custScaleY="151954" custRadScaleRad="108937" custRadScaleInc="-1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C654F-CEDF-4408-B5FD-EC26B4E3C62F}" type="pres">
      <dgm:prSet presAssocID="{12913EA7-A901-490A-A6C6-C4954F4EDB3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147EDE50-0946-46DA-B9C5-DED7F9B6872B}" type="pres">
      <dgm:prSet presAssocID="{777827AD-F729-4CAA-A93B-BF5E8A224B86}" presName="node" presStyleLbl="node1" presStyleIdx="2" presStyleCnt="6" custScaleX="161901" custScaleY="139835" custRadScaleRad="97999" custRadScaleInc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BDDC4-30A2-49D5-82B0-6D9A98C990F9}" type="pres">
      <dgm:prSet presAssocID="{0D14633F-F244-49B5-8F42-E5C4EDB0D61F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239E06A-C49B-4C98-99B5-F5776A641661}" type="pres">
      <dgm:prSet presAssocID="{C4234096-1E6C-4287-A21F-0642DBC875A0}" presName="node" presStyleLbl="node1" presStyleIdx="3" presStyleCnt="6" custScaleX="171623" custScaleY="137403" custRadScaleRad="110679" custRadScaleInc="3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56FD-F51D-48BB-892B-12491789C187}" type="pres">
      <dgm:prSet presAssocID="{F18CA61C-C9AC-44C1-A6DD-A31047E5ECC4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4A09EB00-E8CB-4B83-85CA-78595B5A4EF1}" type="pres">
      <dgm:prSet presAssocID="{5E90BD3C-10F1-417E-878B-7EDDDF8893E6}" presName="node" presStyleLbl="node1" presStyleIdx="4" presStyleCnt="6" custScaleX="179928" custScaleY="141896" custRadScaleRad="97998" custRadScaleInc="1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B22E-1D66-4BF8-B19F-4AB2C4AB301E}" type="pres">
      <dgm:prSet presAssocID="{0D89EDE3-3F8C-4876-A041-A637CF49596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CFFEB0A5-AA3D-4D51-AAA0-17F170B700F3}" type="pres">
      <dgm:prSet presAssocID="{DA74F9AF-45DE-4B41-B6AF-90B9747D83F4}" presName="node" presStyleLbl="node1" presStyleIdx="5" presStyleCnt="6" custScaleX="159447" custScaleY="124160" custRadScaleRad="89708" custRadScaleInc="1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FE0FF-1F22-4E46-BFE6-AC1D34D943A3}" srcId="{C9B55DEC-68BB-4DE1-AC42-11621F3B04FC}" destId="{DA74F9AF-45DE-4B41-B6AF-90B9747D83F4}" srcOrd="5" destOrd="0" parTransId="{0D89EDE3-3F8C-4876-A041-A637CF49596D}" sibTransId="{0DD0303A-DC67-4E7E-AEFB-44B05FF33FB3}"/>
    <dgm:cxn modelId="{4709DD42-2F89-486D-B8F5-0B188570A235}" type="presOf" srcId="{777827AD-F729-4CAA-A93B-BF5E8A224B86}" destId="{147EDE50-0946-46DA-B9C5-DED7F9B6872B}" srcOrd="0" destOrd="0" presId="urn:microsoft.com/office/officeart/2005/8/layout/radial4"/>
    <dgm:cxn modelId="{95936978-3190-4625-9E12-C4C20C8E7759}" srcId="{1144BB35-C161-4055-9AA7-526C4F0E7964}" destId="{C9B55DEC-68BB-4DE1-AC42-11621F3B04FC}" srcOrd="0" destOrd="0" parTransId="{E304B147-4B9A-48FE-974B-3EDF207377D4}" sibTransId="{AF8D6F8C-AA38-4C12-97B1-7126F205F974}"/>
    <dgm:cxn modelId="{13339439-4CD9-44E1-822F-8E194F04E818}" type="presOf" srcId="{611DD839-A3CA-4E36-BC08-46FA3778EC13}" destId="{5D9CFB5B-3F1F-47C4-8A30-2D3C953B3A46}" srcOrd="0" destOrd="0" presId="urn:microsoft.com/office/officeart/2005/8/layout/radial4"/>
    <dgm:cxn modelId="{5C54368B-B0E0-440B-9E2D-562024AF6BBE}" type="presOf" srcId="{5E90BD3C-10F1-417E-878B-7EDDDF8893E6}" destId="{4A09EB00-E8CB-4B83-85CA-78595B5A4EF1}" srcOrd="0" destOrd="0" presId="urn:microsoft.com/office/officeart/2005/8/layout/radial4"/>
    <dgm:cxn modelId="{56BACF46-FAC7-465E-8B88-1EB319FF42FF}" type="presOf" srcId="{DA74F9AF-45DE-4B41-B6AF-90B9747D83F4}" destId="{CFFEB0A5-AA3D-4D51-AAA0-17F170B700F3}" srcOrd="0" destOrd="0" presId="urn:microsoft.com/office/officeart/2005/8/layout/radial4"/>
    <dgm:cxn modelId="{146582E4-3204-46F1-AE93-7AC59E923170}" type="presOf" srcId="{1144BB35-C161-4055-9AA7-526C4F0E7964}" destId="{965E0386-ECBD-4102-B944-A6F6628E2F35}" srcOrd="0" destOrd="0" presId="urn:microsoft.com/office/officeart/2005/8/layout/radial4"/>
    <dgm:cxn modelId="{D29C30B1-694F-4A2F-A09E-95A6102293DB}" type="presOf" srcId="{0D89EDE3-3F8C-4876-A041-A637CF49596D}" destId="{0DDEB22E-1D66-4BF8-B19F-4AB2C4AB301E}" srcOrd="0" destOrd="0" presId="urn:microsoft.com/office/officeart/2005/8/layout/radial4"/>
    <dgm:cxn modelId="{1B0A6A1C-CAA6-4264-A551-ACD459521079}" type="presOf" srcId="{FB812902-BF6D-4427-B908-0D0A2089F7BE}" destId="{718E1A63-7CD8-48F9-8DF5-7C8E5B773A73}" srcOrd="0" destOrd="0" presId="urn:microsoft.com/office/officeart/2005/8/layout/radial4"/>
    <dgm:cxn modelId="{7BCBB2A2-5BA0-436E-B989-C28698992D92}" type="presOf" srcId="{C49641D9-0AAD-4BD4-B5F2-DE2A1D62AC33}" destId="{5CF07D45-2EA3-447F-8F04-EA1657BBEB5C}" srcOrd="0" destOrd="0" presId="urn:microsoft.com/office/officeart/2005/8/layout/radial4"/>
    <dgm:cxn modelId="{833E34E0-8A51-4DD3-B90D-97A6435BC738}" srcId="{C9B55DEC-68BB-4DE1-AC42-11621F3B04FC}" destId="{C4234096-1E6C-4287-A21F-0642DBC875A0}" srcOrd="3" destOrd="0" parTransId="{0D14633F-F244-49B5-8F42-E5C4EDB0D61F}" sibTransId="{72C7BE38-7EEB-40E9-91B5-5E475728A886}"/>
    <dgm:cxn modelId="{997B3A98-28F8-4C6D-808B-2D736DA15D8F}" type="presOf" srcId="{2FCFA0E2-B240-4B22-AD06-53417E98EE47}" destId="{23C22E44-3372-4AF4-8F5B-28BA881E6FB3}" srcOrd="0" destOrd="0" presId="urn:microsoft.com/office/officeart/2005/8/layout/radial4"/>
    <dgm:cxn modelId="{C39FE30E-2AC0-4DE9-9160-4E92442C18FE}" srcId="{C9B55DEC-68BB-4DE1-AC42-11621F3B04FC}" destId="{5E90BD3C-10F1-417E-878B-7EDDDF8893E6}" srcOrd="4" destOrd="0" parTransId="{F18CA61C-C9AC-44C1-A6DD-A31047E5ECC4}" sibTransId="{623C044F-F87A-417C-A3C7-AFEC563E18BA}"/>
    <dgm:cxn modelId="{F149E4C9-10BC-4DBA-8676-8FFD418C7534}" srcId="{C9B55DEC-68BB-4DE1-AC42-11621F3B04FC}" destId="{2FCFA0E2-B240-4B22-AD06-53417E98EE47}" srcOrd="1" destOrd="0" parTransId="{FB812902-BF6D-4427-B908-0D0A2089F7BE}" sibTransId="{0AED3777-0609-4F23-BF9F-DE709C460630}"/>
    <dgm:cxn modelId="{90942ADA-BDF3-4213-A88F-353140E506AB}" srcId="{C9B55DEC-68BB-4DE1-AC42-11621F3B04FC}" destId="{777827AD-F729-4CAA-A93B-BF5E8A224B86}" srcOrd="2" destOrd="0" parTransId="{12913EA7-A901-490A-A6C6-C4954F4EDB3F}" sibTransId="{2D9B8446-4E1C-4E45-B4DD-6F3C280D641A}"/>
    <dgm:cxn modelId="{4A0C5DCB-3F3C-4973-8A59-B90DCB6DF6FC}" type="presOf" srcId="{0D14633F-F244-49B5-8F42-E5C4EDB0D61F}" destId="{640BDDC4-30A2-49D5-82B0-6D9A98C990F9}" srcOrd="0" destOrd="0" presId="urn:microsoft.com/office/officeart/2005/8/layout/radial4"/>
    <dgm:cxn modelId="{897D15DB-B34A-4617-B31E-C4529404A647}" type="presOf" srcId="{12913EA7-A901-490A-A6C6-C4954F4EDB3F}" destId="{4FEC654F-CEDF-4408-B5FD-EC26B4E3C62F}" srcOrd="0" destOrd="0" presId="urn:microsoft.com/office/officeart/2005/8/layout/radial4"/>
    <dgm:cxn modelId="{7FD49ABE-0935-4649-B484-14263FD30B96}" type="presOf" srcId="{C9B55DEC-68BB-4DE1-AC42-11621F3B04FC}" destId="{81CF0381-1608-41A4-856F-F43C4AACFBC2}" srcOrd="0" destOrd="0" presId="urn:microsoft.com/office/officeart/2005/8/layout/radial4"/>
    <dgm:cxn modelId="{8FC2EDA6-1F2D-4EDE-8A74-2799C81BABD3}" srcId="{C9B55DEC-68BB-4DE1-AC42-11621F3B04FC}" destId="{611DD839-A3CA-4E36-BC08-46FA3778EC13}" srcOrd="0" destOrd="0" parTransId="{C49641D9-0AAD-4BD4-B5F2-DE2A1D62AC33}" sibTransId="{24B7EA29-BA9A-4489-A5E9-4FA47B7DFB6F}"/>
    <dgm:cxn modelId="{9563C5AB-7CD7-4839-9FEB-0DB168D28E13}" type="presOf" srcId="{F18CA61C-C9AC-44C1-A6DD-A31047E5ECC4}" destId="{3A6356FD-F51D-48BB-892B-12491789C187}" srcOrd="0" destOrd="0" presId="urn:microsoft.com/office/officeart/2005/8/layout/radial4"/>
    <dgm:cxn modelId="{5D2A8026-7DEA-4866-9F07-A87B32486079}" type="presOf" srcId="{C4234096-1E6C-4287-A21F-0642DBC875A0}" destId="{5239E06A-C49B-4C98-99B5-F5776A641661}" srcOrd="0" destOrd="0" presId="urn:microsoft.com/office/officeart/2005/8/layout/radial4"/>
    <dgm:cxn modelId="{45A71929-F71A-4F52-8E33-B68C6F403F96}" type="presParOf" srcId="{965E0386-ECBD-4102-B944-A6F6628E2F35}" destId="{81CF0381-1608-41A4-856F-F43C4AACFBC2}" srcOrd="0" destOrd="0" presId="urn:microsoft.com/office/officeart/2005/8/layout/radial4"/>
    <dgm:cxn modelId="{70A2375D-3FF2-4A1B-B367-56EDF8DEAD0E}" type="presParOf" srcId="{965E0386-ECBD-4102-B944-A6F6628E2F35}" destId="{5CF07D45-2EA3-447F-8F04-EA1657BBEB5C}" srcOrd="1" destOrd="0" presId="urn:microsoft.com/office/officeart/2005/8/layout/radial4"/>
    <dgm:cxn modelId="{886A34D5-83E7-479C-9B56-B49F5E7656E8}" type="presParOf" srcId="{965E0386-ECBD-4102-B944-A6F6628E2F35}" destId="{5D9CFB5B-3F1F-47C4-8A30-2D3C953B3A46}" srcOrd="2" destOrd="0" presId="urn:microsoft.com/office/officeart/2005/8/layout/radial4"/>
    <dgm:cxn modelId="{C7C8E7C2-7834-40BA-9590-E92F53EC5C14}" type="presParOf" srcId="{965E0386-ECBD-4102-B944-A6F6628E2F35}" destId="{718E1A63-7CD8-48F9-8DF5-7C8E5B773A73}" srcOrd="3" destOrd="0" presId="urn:microsoft.com/office/officeart/2005/8/layout/radial4"/>
    <dgm:cxn modelId="{BB80F81E-6AA6-43F1-AAB2-7C3B82D276D9}" type="presParOf" srcId="{965E0386-ECBD-4102-B944-A6F6628E2F35}" destId="{23C22E44-3372-4AF4-8F5B-28BA881E6FB3}" srcOrd="4" destOrd="0" presId="urn:microsoft.com/office/officeart/2005/8/layout/radial4"/>
    <dgm:cxn modelId="{775B4BA0-1219-46F2-9EF6-BE8FD9A4D4FC}" type="presParOf" srcId="{965E0386-ECBD-4102-B944-A6F6628E2F35}" destId="{4FEC654F-CEDF-4408-B5FD-EC26B4E3C62F}" srcOrd="5" destOrd="0" presId="urn:microsoft.com/office/officeart/2005/8/layout/radial4"/>
    <dgm:cxn modelId="{46593F58-A8C3-416F-A65C-B85DC6C3DA1B}" type="presParOf" srcId="{965E0386-ECBD-4102-B944-A6F6628E2F35}" destId="{147EDE50-0946-46DA-B9C5-DED7F9B6872B}" srcOrd="6" destOrd="0" presId="urn:microsoft.com/office/officeart/2005/8/layout/radial4"/>
    <dgm:cxn modelId="{1DC3D5B7-3A1A-4469-A79C-26697BC65A01}" type="presParOf" srcId="{965E0386-ECBD-4102-B944-A6F6628E2F35}" destId="{640BDDC4-30A2-49D5-82B0-6D9A98C990F9}" srcOrd="7" destOrd="0" presId="urn:microsoft.com/office/officeart/2005/8/layout/radial4"/>
    <dgm:cxn modelId="{F4304419-1A7B-48C0-8C19-B12B0A489B76}" type="presParOf" srcId="{965E0386-ECBD-4102-B944-A6F6628E2F35}" destId="{5239E06A-C49B-4C98-99B5-F5776A641661}" srcOrd="8" destOrd="0" presId="urn:microsoft.com/office/officeart/2005/8/layout/radial4"/>
    <dgm:cxn modelId="{F09F87EF-DC37-4384-B2FF-5C87B973179F}" type="presParOf" srcId="{965E0386-ECBD-4102-B944-A6F6628E2F35}" destId="{3A6356FD-F51D-48BB-892B-12491789C187}" srcOrd="9" destOrd="0" presId="urn:microsoft.com/office/officeart/2005/8/layout/radial4"/>
    <dgm:cxn modelId="{5F411448-2145-4064-B977-0A66C7EE392D}" type="presParOf" srcId="{965E0386-ECBD-4102-B944-A6F6628E2F35}" destId="{4A09EB00-E8CB-4B83-85CA-78595B5A4EF1}" srcOrd="10" destOrd="0" presId="urn:microsoft.com/office/officeart/2005/8/layout/radial4"/>
    <dgm:cxn modelId="{B40E93DA-8748-4ED0-B753-64A1BAFB53EB}" type="presParOf" srcId="{965E0386-ECBD-4102-B944-A6F6628E2F35}" destId="{0DDEB22E-1D66-4BF8-B19F-4AB2C4AB301E}" srcOrd="11" destOrd="0" presId="urn:microsoft.com/office/officeart/2005/8/layout/radial4"/>
    <dgm:cxn modelId="{FC6D3475-881D-42A7-839C-1C0AE4F5B321}" type="presParOf" srcId="{965E0386-ECBD-4102-B944-A6F6628E2F35}" destId="{CFFEB0A5-AA3D-4D51-AAA0-17F170B700F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F0381-1608-41A4-856F-F43C4AACFBC2}">
      <dsp:nvSpPr>
        <dsp:cNvPr id="0" name=""/>
        <dsp:cNvSpPr/>
      </dsp:nvSpPr>
      <dsp:spPr>
        <a:xfrm>
          <a:off x="2500348" y="1928829"/>
          <a:ext cx="1833025" cy="1833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 baseline="0" dirty="0" smtClean="0">
            <a:latin typeface="Arial"/>
          </a:endParaRP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baseline="0" dirty="0" smtClean="0">
              <a:latin typeface="Arial Black"/>
            </a:rPr>
            <a:t>ІНФОРМАЦІЙНИЙ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 baseline="0" dirty="0" smtClean="0">
            <a:latin typeface="Arial Black"/>
          </a:endParaRP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baseline="0" dirty="0" smtClean="0">
              <a:latin typeface="Arial Black"/>
            </a:rPr>
            <a:t> ПРОСТІР 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 baseline="0" dirty="0" smtClean="0">
            <a:latin typeface="Arial Black"/>
          </a:endParaRP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baseline="0" dirty="0" smtClean="0">
              <a:latin typeface="Arial Black"/>
            </a:rPr>
            <a:t>ШКОЛИ</a:t>
          </a:r>
          <a:endParaRPr lang="ru-RU" sz="1000" kern="1200" dirty="0" smtClean="0"/>
        </a:p>
      </dsp:txBody>
      <dsp:txXfrm>
        <a:off x="2500348" y="1928829"/>
        <a:ext cx="1833025" cy="1833025"/>
      </dsp:txXfrm>
    </dsp:sp>
    <dsp:sp modelId="{5CF07D45-2EA3-447F-8F04-EA1657BBEB5C}">
      <dsp:nvSpPr>
        <dsp:cNvPr id="0" name=""/>
        <dsp:cNvSpPr/>
      </dsp:nvSpPr>
      <dsp:spPr>
        <a:xfrm rot="10380739">
          <a:off x="993898" y="2793127"/>
          <a:ext cx="1435654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CFB5B-3F1F-47C4-8A30-2D3C953B3A46}">
      <dsp:nvSpPr>
        <dsp:cNvPr id="0" name=""/>
        <dsp:cNvSpPr/>
      </dsp:nvSpPr>
      <dsp:spPr>
        <a:xfrm>
          <a:off x="-48057" y="2568544"/>
          <a:ext cx="2094573" cy="11462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Arial"/>
            </a:rPr>
            <a:t>Адміністрація</a:t>
          </a:r>
          <a:r>
            <a:rPr lang="ru-RU" sz="1200" b="1" kern="1200" baseline="0" dirty="0" smtClean="0">
              <a:latin typeface="Arial"/>
            </a:rPr>
            <a:t> </a:t>
          </a:r>
          <a:r>
            <a:rPr lang="ru-RU" sz="1200" b="1" kern="1200" baseline="0" dirty="0" err="1" smtClean="0">
              <a:latin typeface="Arial"/>
            </a:rPr>
            <a:t>школи</a:t>
          </a:r>
          <a:r>
            <a:rPr lang="ru-RU" sz="1200" b="1" kern="1200" baseline="0" dirty="0" smtClean="0">
              <a:latin typeface="Arial"/>
            </a:rPr>
            <a:t>:  </a:t>
          </a:r>
          <a:endParaRPr lang="uk-UA" sz="1200" b="1" kern="1200" baseline="0" dirty="0" smtClean="0"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Arial"/>
            </a:rPr>
            <a:t>систем</a:t>
          </a:r>
          <a:r>
            <a:rPr lang="uk-UA" sz="1200" kern="1200" baseline="0" dirty="0" err="1" smtClean="0">
              <a:latin typeface="Arial"/>
            </a:rPr>
            <a:t>атизація</a:t>
          </a:r>
          <a:r>
            <a:rPr lang="uk-UA" sz="1200" kern="1200" baseline="0" dirty="0" smtClean="0">
              <a:latin typeface="Arial"/>
            </a:rPr>
            <a:t> 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всіх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видів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звітності</a:t>
          </a:r>
          <a:r>
            <a:rPr lang="ru-RU" sz="1200" kern="1200" baseline="0" dirty="0" smtClean="0">
              <a:latin typeface="Arial"/>
            </a:rPr>
            <a:t>,  </a:t>
          </a:r>
          <a:r>
            <a:rPr lang="ru-RU" sz="1200" kern="1200" baseline="0" dirty="0" err="1" smtClean="0">
              <a:latin typeface="Arial"/>
            </a:rPr>
            <a:t>пров</a:t>
          </a:r>
          <a:r>
            <a:rPr lang="uk-UA" sz="1200" kern="1200" baseline="0" dirty="0" smtClean="0">
              <a:latin typeface="Arial"/>
            </a:rPr>
            <a:t>е</a:t>
          </a:r>
          <a:r>
            <a:rPr lang="ru-RU" sz="1200" kern="1200" baseline="0" dirty="0" err="1" smtClean="0">
              <a:latin typeface="Arial"/>
            </a:rPr>
            <a:t>д</a:t>
          </a:r>
          <a:r>
            <a:rPr lang="uk-UA" sz="1200" kern="1200" baseline="0" dirty="0" err="1" smtClean="0">
              <a:latin typeface="Arial"/>
            </a:rPr>
            <a:t>ення</a:t>
          </a:r>
          <a:r>
            <a:rPr lang="uk-UA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моніторинг</a:t>
          </a:r>
          <a:r>
            <a:rPr lang="uk-UA" sz="1200" kern="1200" baseline="0" dirty="0" smtClean="0">
              <a:latin typeface="Arial"/>
            </a:rPr>
            <a:t>у, контроль НВП</a:t>
          </a:r>
          <a:endParaRPr lang="ru-RU" sz="1200" kern="1200" baseline="0" dirty="0" smtClean="0">
            <a:latin typeface="Times New Roman"/>
          </a:endParaRPr>
        </a:p>
      </dsp:txBody>
      <dsp:txXfrm>
        <a:off x="-48057" y="2568544"/>
        <a:ext cx="2094573" cy="1146234"/>
      </dsp:txXfrm>
    </dsp:sp>
    <dsp:sp modelId="{718E1A63-7CD8-48F9-8DF5-7C8E5B773A73}">
      <dsp:nvSpPr>
        <dsp:cNvPr id="0" name=""/>
        <dsp:cNvSpPr/>
      </dsp:nvSpPr>
      <dsp:spPr>
        <a:xfrm rot="12370466">
          <a:off x="870453" y="1755801"/>
          <a:ext cx="1722224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22E44-3372-4AF4-8F5B-28BA881E6FB3}">
      <dsp:nvSpPr>
        <dsp:cNvPr id="0" name=""/>
        <dsp:cNvSpPr/>
      </dsp:nvSpPr>
      <dsp:spPr>
        <a:xfrm>
          <a:off x="4" y="857266"/>
          <a:ext cx="1917503" cy="1559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Arial"/>
            </a:rPr>
            <a:t>Класні</a:t>
          </a:r>
          <a:r>
            <a:rPr lang="ru-RU" sz="1200" b="1" kern="1200" baseline="0" dirty="0" smtClean="0">
              <a:latin typeface="Arial"/>
            </a:rPr>
            <a:t> </a:t>
          </a:r>
          <a:r>
            <a:rPr lang="ru-RU" sz="1200" b="1" kern="1200" baseline="0" dirty="0" err="1" smtClean="0">
              <a:latin typeface="Arial"/>
            </a:rPr>
            <a:t>керівники</a:t>
          </a:r>
          <a:r>
            <a:rPr lang="ru-RU" sz="1200" b="1" kern="1200" baseline="0" dirty="0" smtClean="0">
              <a:latin typeface="Arial"/>
            </a:rPr>
            <a:t>:</a:t>
          </a:r>
          <a:endParaRPr lang="uk-UA" sz="1200" b="1" kern="1200" baseline="0" dirty="0" smtClean="0"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baseline="0" dirty="0" smtClean="0"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baseline="0" dirty="0" smtClean="0">
              <a:latin typeface="Arial"/>
            </a:rPr>
            <a:t> </a:t>
          </a:r>
          <a:r>
            <a:rPr lang="ru-RU" sz="1200" b="0" kern="1200" baseline="0" dirty="0" err="1" smtClean="0">
              <a:latin typeface="Arial"/>
            </a:rPr>
            <a:t>бачать</a:t>
          </a:r>
          <a:r>
            <a:rPr lang="ru-RU" sz="1200" b="0" kern="1200" baseline="0" dirty="0" smtClean="0">
              <a:latin typeface="Arial"/>
            </a:rPr>
            <a:t> </a:t>
          </a:r>
          <a:r>
            <a:rPr lang="ru-RU" sz="1200" b="0" kern="1200" baseline="0" dirty="0" err="1" smtClean="0">
              <a:latin typeface="Arial"/>
            </a:rPr>
            <a:t>результати</a:t>
          </a:r>
          <a:r>
            <a:rPr lang="ru-RU" sz="1200" b="0" kern="1200" baseline="0" dirty="0" smtClean="0">
              <a:latin typeface="Arial"/>
            </a:rPr>
            <a:t> </a:t>
          </a:r>
          <a:r>
            <a:rPr lang="ru-RU" sz="1200" b="0" kern="1200" baseline="0" dirty="0" err="1" smtClean="0">
              <a:latin typeface="Arial"/>
            </a:rPr>
            <a:t>навчання</a:t>
          </a:r>
          <a:r>
            <a:rPr lang="ru-RU" sz="1200" b="0" kern="1200" baseline="0" dirty="0" smtClean="0">
              <a:latin typeface="Arial"/>
            </a:rPr>
            <a:t>, </a:t>
          </a:r>
          <a:r>
            <a:rPr lang="ru-RU" sz="1200" b="0" kern="1200" baseline="0" dirty="0" err="1" smtClean="0">
              <a:latin typeface="Arial"/>
            </a:rPr>
            <a:t>інформацію</a:t>
          </a:r>
          <a:r>
            <a:rPr lang="ru-RU" sz="1200" b="0" kern="1200" baseline="0" dirty="0" smtClean="0">
              <a:latin typeface="Arial"/>
            </a:rPr>
            <a:t> про </a:t>
          </a:r>
          <a:r>
            <a:rPr lang="ru-RU" sz="1200" b="0" kern="1200" baseline="0" dirty="0" err="1" smtClean="0">
              <a:latin typeface="Arial"/>
            </a:rPr>
            <a:t>поведінку</a:t>
          </a:r>
          <a:r>
            <a:rPr lang="ru-RU" sz="1200" b="0" kern="1200" baseline="0" dirty="0" smtClean="0">
              <a:latin typeface="Arial"/>
            </a:rPr>
            <a:t> кожного </a:t>
          </a:r>
          <a:r>
            <a:rPr lang="ru-RU" sz="1200" b="0" kern="1200" baseline="0" dirty="0" err="1" smtClean="0">
              <a:latin typeface="Arial"/>
            </a:rPr>
            <a:t>учня</a:t>
          </a:r>
          <a:r>
            <a:rPr lang="ru-RU" sz="1200" b="0" kern="1200" baseline="0" dirty="0" smtClean="0">
              <a:latin typeface="Arial"/>
            </a:rPr>
            <a:t> та </a:t>
          </a:r>
          <a:r>
            <a:rPr lang="ru-RU" sz="1200" b="0" kern="1200" baseline="0" dirty="0" err="1" smtClean="0">
              <a:latin typeface="Arial"/>
            </a:rPr>
            <a:t>всього</a:t>
          </a:r>
          <a:r>
            <a:rPr lang="ru-RU" sz="1200" b="0" kern="1200" baseline="0" dirty="0" smtClean="0">
              <a:latin typeface="Arial"/>
            </a:rPr>
            <a:t> </a:t>
          </a:r>
          <a:r>
            <a:rPr lang="ru-RU" sz="1200" b="0" kern="1200" baseline="0" dirty="0" err="1" smtClean="0">
              <a:latin typeface="Arial"/>
            </a:rPr>
            <a:t>класу</a:t>
          </a:r>
          <a:endParaRPr lang="ru-RU" sz="1200" b="0" kern="1200" dirty="0" smtClean="0"/>
        </a:p>
      </dsp:txBody>
      <dsp:txXfrm>
        <a:off x="4" y="857266"/>
        <a:ext cx="1917503" cy="1559798"/>
      </dsp:txXfrm>
    </dsp:sp>
    <dsp:sp modelId="{4FEC654F-CEDF-4408-B5FD-EC26B4E3C62F}">
      <dsp:nvSpPr>
        <dsp:cNvPr id="0" name=""/>
        <dsp:cNvSpPr/>
      </dsp:nvSpPr>
      <dsp:spPr>
        <a:xfrm rot="15317732">
          <a:off x="2346324" y="992634"/>
          <a:ext cx="1305763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EDE50-0946-46DA-B9C5-DED7F9B6872B}">
      <dsp:nvSpPr>
        <dsp:cNvPr id="0" name=""/>
        <dsp:cNvSpPr/>
      </dsp:nvSpPr>
      <dsp:spPr>
        <a:xfrm>
          <a:off x="1794792" y="-95356"/>
          <a:ext cx="2077380" cy="14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Arial"/>
            </a:rPr>
            <a:t>Виховна</a:t>
          </a:r>
          <a:r>
            <a:rPr lang="ru-RU" sz="1200" b="1" kern="1200" baseline="0" dirty="0" smtClean="0">
              <a:latin typeface="Arial"/>
            </a:rPr>
            <a:t> робота:</a:t>
          </a:r>
          <a:r>
            <a:rPr lang="ru-RU" sz="1200" b="1" kern="1200" baseline="0" dirty="0" smtClean="0">
              <a:latin typeface="Calibri"/>
            </a:rPr>
            <a:t> </a:t>
          </a:r>
          <a:endParaRPr lang="uk-UA" sz="1200" b="1" kern="1200" baseline="0" dirty="0" smtClean="0">
            <a:latin typeface="Times New Roman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err="1" smtClean="0">
              <a:latin typeface="Calibri"/>
            </a:rPr>
            <a:t>результати</a:t>
          </a:r>
          <a:r>
            <a:rPr lang="ru-RU" sz="1200" kern="1200" baseline="0" dirty="0" smtClean="0">
              <a:latin typeface="Calibri"/>
            </a:rPr>
            <a:t> </a:t>
          </a:r>
          <a:r>
            <a:rPr lang="ru-RU" sz="1200" kern="1200" baseline="0" dirty="0" err="1" smtClean="0">
              <a:latin typeface="Calibri"/>
            </a:rPr>
            <a:t>конкурсів</a:t>
          </a:r>
          <a:r>
            <a:rPr lang="ru-RU" sz="1200" kern="1200" baseline="0" dirty="0" smtClean="0">
              <a:latin typeface="Calibri"/>
            </a:rPr>
            <a:t>, </a:t>
          </a:r>
          <a:r>
            <a:rPr lang="ru-RU" sz="1200" kern="1200" baseline="0" dirty="0" err="1" smtClean="0">
              <a:latin typeface="Calibri"/>
            </a:rPr>
            <a:t>олімпіад</a:t>
          </a:r>
          <a:r>
            <a:rPr lang="ru-RU" sz="1200" kern="1200" baseline="0" dirty="0" smtClean="0">
              <a:latin typeface="Calibri"/>
            </a:rPr>
            <a:t>, робота </a:t>
          </a:r>
          <a:r>
            <a:rPr lang="ru-RU" sz="1200" kern="1200" baseline="0" dirty="0" err="1" smtClean="0">
              <a:latin typeface="Calibri"/>
            </a:rPr>
            <a:t>гуртків</a:t>
          </a:r>
          <a:r>
            <a:rPr lang="ru-RU" sz="1200" kern="1200" baseline="0" dirty="0" smtClean="0">
              <a:latin typeface="Calibri"/>
            </a:rPr>
            <a:t> </a:t>
          </a:r>
          <a:endParaRPr lang="ru-RU" sz="1200" kern="1200" baseline="0" dirty="0" smtClean="0">
            <a:latin typeface="Times New Roman"/>
          </a:endParaRPr>
        </a:p>
      </dsp:txBody>
      <dsp:txXfrm>
        <a:off x="1794792" y="-95356"/>
        <a:ext cx="2077380" cy="1435397"/>
      </dsp:txXfrm>
    </dsp:sp>
    <dsp:sp modelId="{640BDDC4-30A2-49D5-82B0-6D9A98C990F9}">
      <dsp:nvSpPr>
        <dsp:cNvPr id="0" name=""/>
        <dsp:cNvSpPr/>
      </dsp:nvSpPr>
      <dsp:spPr>
        <a:xfrm rot="18340970">
          <a:off x="3650275" y="1056683"/>
          <a:ext cx="1726954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9E06A-C49B-4C98-99B5-F5776A641661}">
      <dsp:nvSpPr>
        <dsp:cNvPr id="0" name=""/>
        <dsp:cNvSpPr/>
      </dsp:nvSpPr>
      <dsp:spPr>
        <a:xfrm>
          <a:off x="3916354" y="-88694"/>
          <a:ext cx="2202124" cy="1410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Arial"/>
            </a:rPr>
            <a:t>Науково</a:t>
          </a:r>
          <a:r>
            <a:rPr lang="ru-RU" sz="1200" b="1" kern="1200" baseline="0" dirty="0" smtClean="0">
              <a:latin typeface="Arial"/>
            </a:rPr>
            <a:t>-</a:t>
          </a:r>
          <a:r>
            <a:rPr lang="uk-UA" sz="1200" b="1" kern="1200" baseline="0" dirty="0" smtClean="0">
              <a:latin typeface="Arial"/>
            </a:rPr>
            <a:t>м</a:t>
          </a:r>
          <a:r>
            <a:rPr lang="ru-RU" sz="1200" b="1" kern="1200" baseline="0" dirty="0" err="1" smtClean="0">
              <a:latin typeface="Arial"/>
            </a:rPr>
            <a:t>етодична</a:t>
          </a:r>
          <a:r>
            <a:rPr lang="ru-RU" sz="1200" b="1" kern="1200" baseline="0" dirty="0" smtClean="0">
              <a:latin typeface="Arial"/>
            </a:rPr>
            <a:t> робота</a:t>
          </a:r>
          <a:r>
            <a:rPr lang="ru-RU" sz="1200" b="1" kern="1200" baseline="0" dirty="0" smtClean="0">
              <a:latin typeface="Calibri"/>
            </a:rPr>
            <a:t>:</a:t>
          </a:r>
          <a:endParaRPr lang="uk-UA" sz="1200" b="1" kern="1200" baseline="0" dirty="0" smtClean="0">
            <a:latin typeface="Times New Roman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Calibri"/>
            </a:rPr>
            <a:t> </a:t>
          </a:r>
          <a:r>
            <a:rPr lang="ru-RU" sz="1200" kern="1200" baseline="0" dirty="0" err="1" smtClean="0">
              <a:latin typeface="Calibri"/>
            </a:rPr>
            <a:t>програмно-методичне</a:t>
          </a:r>
          <a:r>
            <a:rPr lang="ru-RU" sz="1200" kern="1200" baseline="0" dirty="0" smtClean="0">
              <a:latin typeface="Calibri"/>
            </a:rPr>
            <a:t> </a:t>
          </a:r>
          <a:r>
            <a:rPr lang="ru-RU" sz="1200" kern="1200" baseline="0" dirty="0" err="1" smtClean="0">
              <a:latin typeface="Calibri"/>
            </a:rPr>
            <a:t>забезпечення</a:t>
          </a:r>
          <a:r>
            <a:rPr lang="ru-RU" sz="1200" kern="1200" baseline="0" dirty="0" smtClean="0">
              <a:latin typeface="Calibri"/>
            </a:rPr>
            <a:t> </a:t>
          </a:r>
          <a:r>
            <a:rPr lang="ru-RU" sz="1200" kern="1200" baseline="0" dirty="0" err="1" smtClean="0">
              <a:latin typeface="Calibri"/>
            </a:rPr>
            <a:t>навчального</a:t>
          </a:r>
          <a:r>
            <a:rPr lang="ru-RU" sz="1200" kern="1200" baseline="0" dirty="0" smtClean="0">
              <a:latin typeface="Calibri"/>
            </a:rPr>
            <a:t> </a:t>
          </a:r>
          <a:r>
            <a:rPr lang="ru-RU" sz="1200" kern="1200" baseline="0" dirty="0" err="1" smtClean="0">
              <a:latin typeface="Calibri"/>
            </a:rPr>
            <a:t>процесу</a:t>
          </a:r>
          <a:endParaRPr lang="ru-RU" sz="1200" kern="1200" dirty="0" smtClean="0"/>
        </a:p>
      </dsp:txBody>
      <dsp:txXfrm>
        <a:off x="3916354" y="-88694"/>
        <a:ext cx="2202124" cy="1410433"/>
      </dsp:txXfrm>
    </dsp:sp>
    <dsp:sp modelId="{3A6356FD-F51D-48BB-892B-12491789C187}">
      <dsp:nvSpPr>
        <dsp:cNvPr id="0" name=""/>
        <dsp:cNvSpPr/>
      </dsp:nvSpPr>
      <dsp:spPr>
        <a:xfrm rot="20318321">
          <a:off x="4302164" y="1925111"/>
          <a:ext cx="1599351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EB00-E8CB-4B83-85CA-78595B5A4EF1}">
      <dsp:nvSpPr>
        <dsp:cNvPr id="0" name=""/>
        <dsp:cNvSpPr/>
      </dsp:nvSpPr>
      <dsp:spPr>
        <a:xfrm>
          <a:off x="4692236" y="1166760"/>
          <a:ext cx="2308687" cy="1456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Arial"/>
            </a:rPr>
            <a:t>Учителі-предметники</a:t>
          </a:r>
          <a:endParaRPr lang="uk-UA" sz="1200" kern="1200" baseline="0" dirty="0" smtClean="0">
            <a:latin typeface="Arial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err="1" smtClean="0">
              <a:latin typeface="Arial"/>
            </a:rPr>
            <a:t>використовують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дидактичну</a:t>
          </a:r>
          <a:r>
            <a:rPr lang="ru-RU" sz="1200" kern="1200" baseline="0" dirty="0" smtClean="0">
              <a:latin typeface="Arial"/>
            </a:rPr>
            <a:t> та </a:t>
          </a:r>
          <a:r>
            <a:rPr lang="ru-RU" sz="1200" kern="1200" baseline="0" dirty="0" err="1" smtClean="0">
              <a:latin typeface="Arial"/>
            </a:rPr>
            <a:t>методичну</a:t>
          </a:r>
          <a:r>
            <a:rPr lang="ru-RU" sz="1200" kern="1200" baseline="0" dirty="0" smtClean="0">
              <a:latin typeface="Arial"/>
            </a:rPr>
            <a:t> базу </a:t>
          </a:r>
          <a:r>
            <a:rPr lang="ru-RU" sz="1200" kern="1200" baseline="0" dirty="0" err="1" smtClean="0">
              <a:latin typeface="Arial"/>
            </a:rPr>
            <a:t>зі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свого</a:t>
          </a:r>
          <a:r>
            <a:rPr lang="ru-RU" sz="1200" kern="1200" baseline="0" dirty="0" smtClean="0">
              <a:latin typeface="Arial"/>
            </a:rPr>
            <a:t> та </a:t>
          </a:r>
          <a:r>
            <a:rPr lang="ru-RU" sz="1200" kern="1200" baseline="0" dirty="0" err="1" smtClean="0">
              <a:latin typeface="Arial"/>
            </a:rPr>
            <a:t>суміжних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предметів</a:t>
          </a:r>
          <a:r>
            <a:rPr lang="ru-RU" sz="1200" kern="1200" baseline="0" dirty="0" smtClean="0">
              <a:latin typeface="Arial"/>
            </a:rPr>
            <a:t>, </a:t>
          </a:r>
          <a:r>
            <a:rPr lang="ru-RU" sz="1200" kern="1200" baseline="0" dirty="0" err="1" smtClean="0">
              <a:latin typeface="Arial"/>
            </a:rPr>
            <a:t>бачать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результати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своєї</a:t>
          </a:r>
          <a:r>
            <a:rPr lang="ru-RU" sz="1200" kern="1200" baseline="0" dirty="0" smtClean="0">
              <a:latin typeface="Arial"/>
            </a:rPr>
            <a:t> </a:t>
          </a:r>
          <a:r>
            <a:rPr lang="ru-RU" sz="1200" kern="1200" baseline="0" dirty="0" err="1" smtClean="0">
              <a:latin typeface="Arial"/>
            </a:rPr>
            <a:t>діяльності</a:t>
          </a:r>
          <a:endParaRPr lang="uk-UA" sz="1200" kern="1200" baseline="0" dirty="0" smtClean="0">
            <a:latin typeface="Arial"/>
          </a:endParaRPr>
        </a:p>
      </dsp:txBody>
      <dsp:txXfrm>
        <a:off x="4692236" y="1166760"/>
        <a:ext cx="2308687" cy="1456554"/>
      </dsp:txXfrm>
    </dsp:sp>
    <dsp:sp modelId="{0DDEB22E-1D66-4BF8-B19F-4AB2C4AB301E}">
      <dsp:nvSpPr>
        <dsp:cNvPr id="0" name=""/>
        <dsp:cNvSpPr/>
      </dsp:nvSpPr>
      <dsp:spPr>
        <a:xfrm rot="735279">
          <a:off x="4386641" y="2971838"/>
          <a:ext cx="1630347" cy="522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EB0A5-AA3D-4D51-AAA0-17F170B700F3}">
      <dsp:nvSpPr>
        <dsp:cNvPr id="0" name=""/>
        <dsp:cNvSpPr/>
      </dsp:nvSpPr>
      <dsp:spPr>
        <a:xfrm>
          <a:off x="4975467" y="2768823"/>
          <a:ext cx="2045892" cy="1274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err="1" smtClean="0">
              <a:latin typeface="Calibri"/>
            </a:rPr>
            <a:t>Індивідуальні</a:t>
          </a:r>
          <a:r>
            <a:rPr lang="ru-RU" sz="1200" b="1" kern="1200" baseline="0" dirty="0" smtClean="0">
              <a:latin typeface="Calibri"/>
            </a:rPr>
            <a:t> </a:t>
          </a:r>
          <a:r>
            <a:rPr lang="ru-RU" sz="1200" b="1" kern="1200" baseline="0" dirty="0" err="1" smtClean="0">
              <a:latin typeface="Calibri"/>
            </a:rPr>
            <a:t>портфоліо</a:t>
          </a:r>
          <a:r>
            <a:rPr lang="ru-RU" sz="1200" b="1" kern="1200" baseline="0" dirty="0" smtClean="0">
              <a:latin typeface="Calibri"/>
            </a:rPr>
            <a:t> </a:t>
          </a:r>
          <a:endParaRPr lang="uk-UA" sz="1200" b="1" kern="1200" baseline="0" dirty="0" smtClean="0">
            <a:latin typeface="Times New Roman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baseline="0" dirty="0" smtClean="0">
            <a:latin typeface="Times New Roman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baseline="0" dirty="0" smtClean="0">
              <a:latin typeface="Calibri"/>
            </a:rPr>
            <a:t>вчителів та адміністрації: анкетні дані, особисті досягнення та матеріали</a:t>
          </a:r>
          <a:endParaRPr lang="ru-RU" sz="1200" kern="1200" dirty="0" smtClean="0"/>
        </a:p>
      </dsp:txBody>
      <dsp:txXfrm>
        <a:off x="4975467" y="2768823"/>
        <a:ext cx="2045892" cy="127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1412776"/>
            <a:ext cx="7416824" cy="417646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МАЙСТЕР – КЛАС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ІЗ ВПРОВАДЖЕННЯ 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АВТОРСЬКОЇ МОДЕЛІ 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ІНФОРМАТИЗАЦІЇ 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НАВЧАЛЬНОГО ЗАКЛАДУ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РАМКАХ РОБОТИ 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ТВОРЧОЇ ЛАБОРАТОРІЇ </a:t>
            </a:r>
            <a:b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“КРАЩИЙ ШКІЛЬНИЙ ПОРТАЛ”</a:t>
            </a:r>
            <a:endParaRPr lang="ru-RU" sz="3600" b="1" dirty="0">
              <a:ln w="63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СВЕТА\САЙТ_ШКОЛИ\Фото школи\IMG_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132349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Створення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портфоліо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інформатизації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школи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ru-RU" sz="3200" dirty="0" err="1" smtClean="0">
                <a:solidFill>
                  <a:srgbClr val="FFFF00"/>
                </a:solidFill>
              </a:rPr>
              <a:t>це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спосіб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фіксації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накопичення</a:t>
            </a:r>
            <a:r>
              <a:rPr lang="ru-RU" sz="3200" dirty="0" smtClean="0">
                <a:solidFill>
                  <a:srgbClr val="FFFF00"/>
                </a:solidFill>
              </a:rPr>
              <a:t> та </a:t>
            </a:r>
            <a:r>
              <a:rPr lang="ru-RU" sz="3200" dirty="0" err="1" smtClean="0">
                <a:solidFill>
                  <a:srgbClr val="FFFF00"/>
                </a:solidFill>
              </a:rPr>
              <a:t>оцінки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колективних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індивідуальних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досягнень</a:t>
            </a:r>
            <a:r>
              <a:rPr lang="ru-RU" sz="3200" dirty="0" smtClean="0">
                <a:solidFill>
                  <a:srgbClr val="FFFF00"/>
                </a:solidFill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</a:rPr>
              <a:t>галузі</a:t>
            </a:r>
            <a:r>
              <a:rPr lang="ru-RU" sz="3200" dirty="0" smtClean="0">
                <a:solidFill>
                  <a:srgbClr val="FFFF00"/>
                </a:solidFill>
              </a:rPr>
              <a:t> ІКТ за </a:t>
            </a:r>
            <a:r>
              <a:rPr lang="ru-RU" sz="3200" dirty="0" err="1" smtClean="0">
                <a:solidFill>
                  <a:srgbClr val="FFFF00"/>
                </a:solidFill>
              </a:rPr>
              <a:t>певний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період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що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дозволяє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endParaRPr lang="ru-RU" sz="3200" dirty="0">
              <a:solidFill>
                <a:srgbClr val="FFFF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48" y="2857496"/>
            <a:ext cx="7572428" cy="737211"/>
            <a:chOff x="484516" y="14634"/>
            <a:chExt cx="7572428" cy="73721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84516" y="14634"/>
              <a:ext cx="7500990" cy="7372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84516" y="14634"/>
              <a:ext cx="7572428" cy="72103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•</a:t>
              </a:r>
              <a:endParaRPr lang="ru-RU" sz="12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5786" y="3000372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оцінити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досягнення</a:t>
            </a:r>
            <a:r>
              <a:rPr lang="ru-RU" sz="2000" b="1" dirty="0" smtClean="0"/>
              <a:t> 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інформатизації</a:t>
            </a:r>
            <a:r>
              <a:rPr lang="ru-RU" sz="2000" b="1" dirty="0" smtClean="0"/>
              <a:t>; </a:t>
            </a: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14348" y="3857628"/>
            <a:ext cx="7572428" cy="737211"/>
            <a:chOff x="484516" y="14634"/>
            <a:chExt cx="7572428" cy="73721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84516" y="14634"/>
              <a:ext cx="7500990" cy="7372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4516" y="14634"/>
              <a:ext cx="7572428" cy="72103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•</a:t>
              </a:r>
              <a:endParaRPr lang="ru-RU" sz="1200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4000504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оцінити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професійну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заступника директора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ІКТ </a:t>
            </a:r>
            <a:endParaRPr lang="ru-RU" sz="20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14348" y="5072074"/>
            <a:ext cx="7572428" cy="737211"/>
            <a:chOff x="484516" y="14634"/>
            <a:chExt cx="7572428" cy="73721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4516" y="14634"/>
              <a:ext cx="7500990" cy="7372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4516" y="14634"/>
              <a:ext cx="7572428" cy="72103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•</a:t>
              </a:r>
              <a:endParaRPr lang="ru-RU" sz="1200" kern="12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57224" y="507207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спланувати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управління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інформатизації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FFFF00"/>
                </a:solidFill>
              </a:rPr>
              <a:t>Портфоліо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інформатизації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школи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– </a:t>
            </a:r>
            <a:r>
              <a:rPr lang="ru-RU" sz="2400" b="1" dirty="0" err="1" smtClean="0">
                <a:solidFill>
                  <a:srgbClr val="FFFF00"/>
                </a:solidFill>
              </a:rPr>
              <a:t>це</a:t>
            </a:r>
            <a:r>
              <a:rPr lang="ru-RU" sz="2400" b="1" dirty="0" smtClean="0">
                <a:solidFill>
                  <a:srgbClr val="FFFF00"/>
                </a:solidFill>
              </a:rPr>
              <a:t> комплексна модель,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складається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різних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розділів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Розділи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представляють</a:t>
            </a:r>
            <a:r>
              <a:rPr lang="ru-RU" sz="2400" b="1" dirty="0" smtClean="0">
                <a:solidFill>
                  <a:srgbClr val="FFFF00"/>
                </a:solidFill>
              </a:rPr>
              <a:t> собою </a:t>
            </a:r>
            <a:r>
              <a:rPr lang="ru-RU" sz="2400" b="1" dirty="0" err="1" smtClean="0">
                <a:solidFill>
                  <a:srgbClr val="FFFF00"/>
                </a:solidFill>
              </a:rPr>
              <a:t>робочі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файлові</a:t>
            </a:r>
            <a:r>
              <a:rPr lang="ru-RU" sz="2400" b="1" dirty="0" smtClean="0">
                <a:solidFill>
                  <a:srgbClr val="FFFF00"/>
                </a:solidFill>
              </a:rPr>
              <a:t> папки,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містять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інформацію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FFFF00"/>
                </a:solidFill>
              </a:rPr>
              <a:t> до </a:t>
            </a:r>
            <a:r>
              <a:rPr lang="ru-RU" sz="2400" b="1" dirty="0" err="1" smtClean="0">
                <a:solidFill>
                  <a:srgbClr val="FFFF00"/>
                </a:solidFill>
              </a:rPr>
              <a:t>назви</a:t>
            </a:r>
            <a:r>
              <a:rPr lang="ru-RU" sz="2400" b="1" dirty="0" smtClean="0">
                <a:solidFill>
                  <a:srgbClr val="FFFF00"/>
                </a:solidFill>
              </a:rPr>
              <a:t> (тематикою)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розділу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Матеріали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цих</a:t>
            </a:r>
            <a:r>
              <a:rPr lang="ru-RU" sz="2400" b="1" dirty="0" smtClean="0">
                <a:solidFill>
                  <a:srgbClr val="FFFF00"/>
                </a:solidFill>
              </a:rPr>
              <a:t> папок </a:t>
            </a:r>
            <a:r>
              <a:rPr lang="ru-RU" sz="2400" b="1" dirty="0" err="1" smtClean="0">
                <a:solidFill>
                  <a:srgbClr val="FFFF00"/>
                </a:solidFill>
              </a:rPr>
              <a:t>документують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набутий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досвід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досягнення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Портфоліо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інформатизації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може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включати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 себе </a:t>
            </a:r>
            <a:r>
              <a:rPr lang="ru-RU" sz="2400" b="1" dirty="0" err="1" smtClean="0">
                <a:solidFill>
                  <a:srgbClr val="FFFF00"/>
                </a:solidFill>
              </a:rPr>
              <a:t>наступні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розділи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92906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Документи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4143380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«Практика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ІКТ </a:t>
            </a:r>
          </a:p>
          <a:p>
            <a:pPr algn="ctr"/>
            <a:r>
              <a:rPr lang="ru-RU" b="1" dirty="0" smtClean="0"/>
              <a:t>  в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572008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ІКТ »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71942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786578" y="5072074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 </a:t>
            </a:r>
            <a:r>
              <a:rPr lang="ru-RU" b="1" dirty="0" err="1" smtClean="0"/>
              <a:t>Моніторинг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ІКТ в </a:t>
            </a:r>
            <a:r>
              <a:rPr lang="ru-RU" b="1" dirty="0" err="1" smtClean="0"/>
              <a:t>освітній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та в </a:t>
            </a:r>
            <a:r>
              <a:rPr lang="ru-RU" b="1" dirty="0" err="1" smtClean="0"/>
              <a:t>управлінні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2547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/>
              <a:t>Розділ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Документи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7"/>
            <a:ext cx="407196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ru-RU" sz="2200" b="1" dirty="0" err="1" smtClean="0">
                <a:solidFill>
                  <a:srgbClr val="FFFF00"/>
                </a:solidFill>
              </a:rPr>
              <a:t>Нормативно-правова</a:t>
            </a:r>
            <a:r>
              <a:rPr lang="ru-RU" sz="2200" b="1" dirty="0" smtClean="0">
                <a:solidFill>
                  <a:srgbClr val="FFFF00"/>
                </a:solidFill>
              </a:rPr>
              <a:t> база.</a:t>
            </a:r>
          </a:p>
          <a:p>
            <a:pPr marL="457200" indent="-457200">
              <a:buAutoNum type="arabicPeriod"/>
            </a:pPr>
            <a:endParaRPr lang="ru-RU" sz="10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Кадрове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забезпечення</a:t>
            </a:r>
            <a:r>
              <a:rPr lang="ru-RU" sz="2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ru-RU" sz="10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200" b="1" dirty="0" err="1" smtClean="0">
                <a:solidFill>
                  <a:srgbClr val="FFFF00"/>
                </a:solidFill>
              </a:rPr>
              <a:t>Технікабезпеки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  <a:r>
              <a:rPr lang="ru-RU" sz="2200" b="1" dirty="0" err="1" smtClean="0">
                <a:solidFill>
                  <a:srgbClr val="FFFF00"/>
                </a:solidFill>
              </a:rPr>
              <a:t>здоров'я-зберігаючих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діяльність</a:t>
            </a:r>
            <a:r>
              <a:rPr lang="ru-RU" sz="2200" b="1" dirty="0" smtClean="0">
                <a:solidFill>
                  <a:srgbClr val="FFFF00"/>
                </a:solidFill>
              </a:rPr>
              <a:t>  </a:t>
            </a:r>
          </a:p>
          <a:p>
            <a:pPr marL="457200" indent="-457200"/>
            <a:r>
              <a:rPr lang="ru-RU" sz="2200" b="1" dirty="0" smtClean="0">
                <a:solidFill>
                  <a:srgbClr val="FFFF00"/>
                </a:solidFill>
              </a:rPr>
              <a:t>       в </a:t>
            </a:r>
            <a:r>
              <a:rPr lang="ru-RU" sz="2200" b="1" dirty="0" err="1" smtClean="0">
                <a:solidFill>
                  <a:srgbClr val="FFFF00"/>
                </a:solidFill>
              </a:rPr>
              <a:t>галузі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</a:p>
          <a:p>
            <a:pPr marL="457200" indent="-457200"/>
            <a:endParaRPr lang="ru-RU" sz="1000" b="1" dirty="0" smtClean="0">
              <a:solidFill>
                <a:srgbClr val="FFFF00"/>
              </a:solidFill>
            </a:endParaRPr>
          </a:p>
          <a:p>
            <a:pPr marL="457200" indent="-457200"/>
            <a:r>
              <a:rPr lang="ru-RU" sz="2200" b="1" dirty="0" smtClean="0">
                <a:solidFill>
                  <a:srgbClr val="FFFF00"/>
                </a:solidFill>
              </a:rPr>
              <a:t>4.   </a:t>
            </a:r>
            <a:r>
              <a:rPr lang="ru-RU" sz="2200" b="1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200" b="1" dirty="0" smtClean="0">
                <a:solidFill>
                  <a:srgbClr val="FFFF00"/>
                </a:solidFill>
              </a:rPr>
              <a:t>  </a:t>
            </a:r>
            <a:r>
              <a:rPr lang="ru-RU" sz="2200" b="1" dirty="0" err="1" smtClean="0">
                <a:solidFill>
                  <a:srgbClr val="FFFF00"/>
                </a:solidFill>
              </a:rPr>
              <a:t>мережі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Інтернет</a:t>
            </a:r>
            <a:r>
              <a:rPr lang="ru-RU" sz="2200" b="1" dirty="0" smtClean="0">
                <a:solidFill>
                  <a:srgbClr val="FFFF00"/>
                </a:solidFill>
              </a:rPr>
              <a:t> та </a:t>
            </a:r>
            <a:r>
              <a:rPr lang="ru-RU" sz="2200" b="1" dirty="0" err="1" smtClean="0">
                <a:solidFill>
                  <a:srgbClr val="FFFF00"/>
                </a:solidFill>
              </a:rPr>
              <a:t>електронної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r>
              <a:rPr lang="ru-RU" sz="2200" b="1" dirty="0" smtClean="0">
                <a:solidFill>
                  <a:srgbClr val="FFFF00"/>
                </a:solidFill>
              </a:rPr>
              <a:t>       </a:t>
            </a:r>
            <a:r>
              <a:rPr lang="ru-RU" sz="2200" b="1" dirty="0" err="1" smtClean="0">
                <a:solidFill>
                  <a:srgbClr val="FFFF00"/>
                </a:solidFill>
              </a:rPr>
              <a:t>пошти</a:t>
            </a:r>
            <a:r>
              <a:rPr lang="ru-RU" sz="2200" b="1" dirty="0" smtClean="0">
                <a:solidFill>
                  <a:srgbClr val="FFFF00"/>
                </a:solidFill>
              </a:rPr>
              <a:t> в </a:t>
            </a:r>
            <a:r>
              <a:rPr lang="ru-RU" sz="2200" b="1" dirty="0" err="1" smtClean="0">
                <a:solidFill>
                  <a:srgbClr val="FFFF00"/>
                </a:solidFill>
              </a:rPr>
              <a:t>освітній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діяльності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r>
              <a:rPr lang="ru-RU" sz="2200" b="1" dirty="0" smtClean="0">
                <a:solidFill>
                  <a:srgbClr val="FFFF00"/>
                </a:solidFill>
              </a:rPr>
              <a:t>       та в </a:t>
            </a:r>
            <a:r>
              <a:rPr lang="ru-RU" sz="2200" b="1" dirty="0" err="1" smtClean="0">
                <a:solidFill>
                  <a:srgbClr val="FFFF00"/>
                </a:solidFill>
              </a:rPr>
              <a:t>управлінні</a:t>
            </a:r>
            <a:r>
              <a:rPr lang="ru-RU" sz="2200" b="1" dirty="0" smtClean="0">
                <a:solidFill>
                  <a:srgbClr val="FFFF00"/>
                </a:solidFill>
              </a:rPr>
              <a:t> школою.</a:t>
            </a:r>
          </a:p>
          <a:p>
            <a:endParaRPr lang="ru-RU" sz="10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 startAt="5"/>
            </a:pPr>
            <a:r>
              <a:rPr lang="ru-RU" sz="2200" b="1" dirty="0" err="1" smtClean="0">
                <a:solidFill>
                  <a:srgbClr val="FFFF00"/>
                </a:solidFill>
              </a:rPr>
              <a:t>Курсове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навчання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педагогів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/>
            <a:r>
              <a:rPr lang="ru-RU" sz="2200" b="1" dirty="0" smtClean="0">
                <a:solidFill>
                  <a:srgbClr val="FFFF00"/>
                </a:solidFill>
              </a:rPr>
              <a:t>      </a:t>
            </a:r>
            <a:r>
              <a:rPr lang="ru-RU" sz="2200" b="1" dirty="0" err="1" smtClean="0">
                <a:solidFill>
                  <a:srgbClr val="FFFF00"/>
                </a:solidFill>
              </a:rPr>
              <a:t>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адміністрації</a:t>
            </a:r>
            <a:r>
              <a:rPr lang="ru-RU" sz="2200" b="1" dirty="0" smtClean="0">
                <a:solidFill>
                  <a:srgbClr val="FFFF00"/>
                </a:solidFill>
              </a:rPr>
              <a:t>  в </a:t>
            </a:r>
            <a:r>
              <a:rPr lang="ru-RU" sz="2200" b="1" dirty="0" err="1" smtClean="0">
                <a:solidFill>
                  <a:srgbClr val="FFFF00"/>
                </a:solidFill>
              </a:rPr>
              <a:t>області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</a:p>
          <a:p>
            <a:endParaRPr lang="ru-RU" sz="2200" dirty="0" smtClean="0">
              <a:solidFill>
                <a:srgbClr val="FFFF00"/>
              </a:solidFill>
            </a:endParaRPr>
          </a:p>
          <a:p>
            <a:endParaRPr lang="ru-RU" sz="2200" dirty="0" smtClean="0">
              <a:solidFill>
                <a:srgbClr val="FFFF00"/>
              </a:solidFill>
            </a:endParaRPr>
          </a:p>
          <a:p>
            <a:endParaRPr lang="ru-RU" sz="2200" dirty="0" smtClean="0">
              <a:solidFill>
                <a:srgbClr val="FFFF00"/>
              </a:solidFill>
            </a:endParaRPr>
          </a:p>
          <a:p>
            <a:endParaRPr lang="ru-RU" sz="22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857232"/>
            <a:ext cx="2394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ЛЕНА\Семінар 2012\фото Шк свет\Изображение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428868"/>
            <a:ext cx="2143140" cy="160764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-73" t="13800" r="34029" b="20428"/>
          <a:stretch>
            <a:fillRect/>
          </a:stretch>
        </p:blipFill>
        <p:spPr bwMode="auto">
          <a:xfrm>
            <a:off x="6786578" y="5000636"/>
            <a:ext cx="2214578" cy="16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214818"/>
            <a:ext cx="2428892" cy="16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3047" t="16308" r="20703" b="5322"/>
          <a:stretch>
            <a:fillRect/>
          </a:stretch>
        </p:blipFill>
        <p:spPr bwMode="auto">
          <a:xfrm>
            <a:off x="3714712" y="428604"/>
            <a:ext cx="5429288" cy="60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22851" t="14648" r="21484" b="7714"/>
          <a:stretch>
            <a:fillRect/>
          </a:stretch>
        </p:blipFill>
        <p:spPr bwMode="auto">
          <a:xfrm>
            <a:off x="3571868" y="357166"/>
            <a:ext cx="544209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6072206"/>
            <a:ext cx="1428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6046440" cy="1199625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Розділ</a:t>
            </a:r>
            <a:r>
              <a:rPr lang="ru-RU" sz="3200" b="1" dirty="0" smtClean="0"/>
              <a:t> «Практика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ІКТ </a:t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 err="1" smtClean="0"/>
              <a:t>процесі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навчання</a:t>
            </a:r>
            <a:r>
              <a:rPr lang="ru-RU" sz="3200" b="1" dirty="0" smtClean="0"/>
              <a:t>»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4214842" cy="4857784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1.Календарно-тематичне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планування</a:t>
            </a:r>
            <a:r>
              <a:rPr lang="ru-RU" sz="2200" b="1" dirty="0" smtClean="0">
                <a:solidFill>
                  <a:srgbClr val="FFFF00"/>
                </a:solidFill>
              </a:rPr>
              <a:t>  для </a:t>
            </a:r>
            <a:r>
              <a:rPr lang="ru-RU" sz="2200" b="1" dirty="0" err="1" smtClean="0">
                <a:solidFill>
                  <a:srgbClr val="FFFF00"/>
                </a:solidFill>
              </a:rPr>
              <a:t>предметів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інтегрованих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2.</a:t>
            </a:r>
            <a:r>
              <a:rPr lang="uk-UA" sz="2200" b="1" dirty="0" smtClean="0">
                <a:solidFill>
                  <a:srgbClr val="FFFF00"/>
                </a:solidFill>
              </a:rPr>
              <a:t>Розвиток 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додаткової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освіти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учнів</a:t>
            </a:r>
            <a:r>
              <a:rPr lang="ru-RU" sz="2200" b="1" dirty="0" smtClean="0">
                <a:solidFill>
                  <a:srgbClr val="FFFF00"/>
                </a:solidFill>
              </a:rPr>
              <a:t> в </a:t>
            </a:r>
            <a:r>
              <a:rPr lang="ru-RU" sz="2200" b="1" dirty="0" err="1" smtClean="0">
                <a:solidFill>
                  <a:srgbClr val="FFFF00"/>
                </a:solidFill>
              </a:rPr>
              <a:t>сфері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3.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Розвиток</a:t>
            </a:r>
            <a:r>
              <a:rPr lang="ru-RU" sz="2200" b="1" dirty="0" smtClean="0">
                <a:solidFill>
                  <a:srgbClr val="FFFF00"/>
                </a:solidFill>
              </a:rPr>
              <a:t> сайту  як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інструменту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організації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внутрішкільної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інформаційно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освітнього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середовища</a:t>
            </a:r>
            <a:r>
              <a:rPr lang="ru-RU" sz="2200" b="1" dirty="0" smtClean="0">
                <a:solidFill>
                  <a:srgbClr val="FFFF00"/>
                </a:solidFill>
              </a:rPr>
              <a:t> .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4.Форм</a:t>
            </a:r>
            <a:r>
              <a:rPr lang="uk-UA" sz="2200" b="1" dirty="0" err="1" smtClean="0">
                <a:solidFill>
                  <a:srgbClr val="FFFF00"/>
                </a:solidFill>
              </a:rPr>
              <a:t>ування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шкільної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</a:t>
            </a:r>
            <a:r>
              <a:rPr lang="ru-RU" sz="2200" b="1" dirty="0" err="1" smtClean="0">
                <a:solidFill>
                  <a:srgbClr val="FFFF00"/>
                </a:solidFill>
              </a:rPr>
              <a:t>медіатеки</a:t>
            </a:r>
            <a:r>
              <a:rPr lang="ru-RU" sz="2200" b="1" dirty="0" smtClean="0">
                <a:solidFill>
                  <a:srgbClr val="FFFF00"/>
                </a:solidFill>
              </a:rPr>
              <a:t> 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12422" r="35160" b="11782"/>
          <a:stretch>
            <a:fillRect/>
          </a:stretch>
        </p:blipFill>
        <p:spPr bwMode="auto">
          <a:xfrm>
            <a:off x="4429124" y="1571612"/>
            <a:ext cx="2500330" cy="3663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9297" t="35889" r="27486" b="24096"/>
          <a:stretch>
            <a:fillRect/>
          </a:stretch>
        </p:blipFill>
        <p:spPr bwMode="auto">
          <a:xfrm rot="2220000">
            <a:off x="5706884" y="3765007"/>
            <a:ext cx="3062804" cy="22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7167170" cy="112647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/>
              <a:t>Розділ</a:t>
            </a:r>
            <a:r>
              <a:rPr lang="ru-RU" sz="3200" b="1" dirty="0" smtClean="0"/>
              <a:t> «Практика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ІКТ  </a:t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 err="1" smtClean="0"/>
              <a:t>процесі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навчання</a:t>
            </a:r>
            <a:r>
              <a:rPr lang="ru-RU" sz="3200" b="1" dirty="0" smtClean="0"/>
              <a:t>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4214842" cy="4286280"/>
          </a:xfrm>
        </p:spPr>
        <p:txBody>
          <a:bodyPr>
            <a:normAutofit lnSpcReduction="10000"/>
          </a:bodyPr>
          <a:lstStyle/>
          <a:p>
            <a:pPr algn="l"/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5.Проведення </a:t>
            </a:r>
            <a:r>
              <a:rPr lang="ru-RU" sz="2200" b="1" dirty="0" err="1" smtClean="0">
                <a:solidFill>
                  <a:srgbClr val="FFFF00"/>
                </a:solidFill>
              </a:rPr>
              <a:t>семінарів</a:t>
            </a:r>
            <a:r>
              <a:rPr lang="ru-RU" sz="2200" b="1" dirty="0" smtClean="0">
                <a:solidFill>
                  <a:srgbClr val="FFFF00"/>
                </a:solidFill>
              </a:rPr>
              <a:t>,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«</a:t>
            </a:r>
            <a:r>
              <a:rPr lang="ru-RU" sz="2200" b="1" dirty="0" err="1" smtClean="0">
                <a:solidFill>
                  <a:srgbClr val="FFFF00"/>
                </a:solidFill>
              </a:rPr>
              <a:t>круглих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столів</a:t>
            </a:r>
            <a:r>
              <a:rPr lang="ru-RU" sz="2200" b="1" dirty="0" smtClean="0">
                <a:solidFill>
                  <a:srgbClr val="FFFF00"/>
                </a:solidFill>
              </a:rPr>
              <a:t>» </a:t>
            </a:r>
            <a:r>
              <a:rPr lang="ru-RU" sz="2200" b="1" dirty="0" err="1" smtClean="0">
                <a:solidFill>
                  <a:srgbClr val="FFFF00"/>
                </a:solidFill>
              </a:rPr>
              <a:t>внутрішкіль</a:t>
            </a:r>
            <a:r>
              <a:rPr lang="ru-RU" sz="2200" b="1" dirty="0" smtClean="0">
                <a:solidFill>
                  <a:srgbClr val="FFFF00"/>
                </a:solidFill>
              </a:rPr>
              <a:t>-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</a:t>
            </a:r>
            <a:r>
              <a:rPr lang="ru-RU" sz="2200" b="1" dirty="0" err="1" smtClean="0">
                <a:solidFill>
                  <a:srgbClr val="FFFF00"/>
                </a:solidFill>
              </a:rPr>
              <a:t>ного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  <a:r>
              <a:rPr lang="uk-UA" sz="2200" b="1" dirty="0" smtClean="0">
                <a:solidFill>
                  <a:srgbClr val="FFFF00"/>
                </a:solidFill>
              </a:rPr>
              <a:t>районного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  <a:r>
              <a:rPr lang="ru-RU" sz="2200" b="1" dirty="0" err="1" smtClean="0">
                <a:solidFill>
                  <a:srgbClr val="FFFF00"/>
                </a:solidFill>
              </a:rPr>
              <a:t>міського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</a:t>
            </a:r>
            <a:r>
              <a:rPr lang="ru-RU" sz="2200" b="1" dirty="0" err="1" smtClean="0">
                <a:solidFill>
                  <a:srgbClr val="FFFF00"/>
                </a:solidFill>
              </a:rPr>
              <a:t>рівня</a:t>
            </a:r>
            <a:r>
              <a:rPr lang="ru-RU" sz="2200" b="1" dirty="0" smtClean="0">
                <a:solidFill>
                  <a:srgbClr val="FFFF00"/>
                </a:solidFill>
              </a:rPr>
              <a:t>. </a:t>
            </a:r>
          </a:p>
          <a:p>
            <a:pPr algn="l"/>
            <a:endParaRPr lang="ru-RU" sz="10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6.Проекти </a:t>
            </a:r>
            <a:r>
              <a:rPr lang="ru-RU" sz="2200" b="1" dirty="0" err="1" smtClean="0">
                <a:solidFill>
                  <a:srgbClr val="FFFF00"/>
                </a:solidFill>
              </a:rPr>
              <a:t>вчителів-предмет</a:t>
            </a:r>
            <a:r>
              <a:rPr lang="ru-RU" sz="2200" b="1" dirty="0" smtClean="0">
                <a:solidFill>
                  <a:srgbClr val="FFFF00"/>
                </a:solidFill>
              </a:rPr>
              <a:t>-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</a:t>
            </a:r>
            <a:r>
              <a:rPr lang="ru-RU" sz="2200" b="1" dirty="0" err="1" smtClean="0">
                <a:solidFill>
                  <a:srgbClr val="FFFF00"/>
                </a:solidFill>
              </a:rPr>
              <a:t>ників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використанням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</a:p>
          <a:p>
            <a:pPr algn="l"/>
            <a:endParaRPr lang="ru-RU" sz="10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7.Проекти </a:t>
            </a:r>
            <a:r>
              <a:rPr lang="ru-RU" sz="2200" b="1" dirty="0" err="1" smtClean="0">
                <a:solidFill>
                  <a:srgbClr val="FFFF00"/>
                </a:solidFill>
              </a:rPr>
              <a:t>учнів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 </a:t>
            </a:r>
            <a:r>
              <a:rPr lang="ru-RU" sz="2200" b="1" dirty="0" err="1" smtClean="0">
                <a:solidFill>
                  <a:srgbClr val="FFFF00"/>
                </a:solidFill>
              </a:rPr>
              <a:t>використанням</a:t>
            </a:r>
            <a:r>
              <a:rPr lang="ru-RU" sz="2200" b="1" dirty="0" smtClean="0">
                <a:solidFill>
                  <a:srgbClr val="FFFF00"/>
                </a:solidFill>
              </a:rPr>
              <a:t> ІКТ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   (</a:t>
            </a:r>
            <a:r>
              <a:rPr lang="ru-RU" sz="2200" b="1" dirty="0" err="1" smtClean="0">
                <a:solidFill>
                  <a:srgbClr val="FFFF00"/>
                </a:solidFill>
              </a:rPr>
              <a:t>творчі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  <a:r>
              <a:rPr lang="ru-RU" sz="2200" b="1" dirty="0" err="1" smtClean="0">
                <a:solidFill>
                  <a:srgbClr val="FFFF00"/>
                </a:solidFill>
              </a:rPr>
              <a:t>дослідницькі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роботи</a:t>
            </a:r>
            <a:r>
              <a:rPr lang="ru-RU" sz="2200" b="1" dirty="0" smtClean="0">
                <a:solidFill>
                  <a:srgbClr val="FFFF00"/>
                </a:solidFill>
              </a:rPr>
              <a:t>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24170" r="22070" b="16504"/>
          <a:stretch>
            <a:fillRect/>
          </a:stretch>
        </p:blipFill>
        <p:spPr bwMode="auto">
          <a:xfrm>
            <a:off x="4000496" y="1357298"/>
            <a:ext cx="3429024" cy="25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234" t="21973" r="20898" b="17968"/>
          <a:stretch>
            <a:fillRect/>
          </a:stretch>
        </p:blipFill>
        <p:spPr bwMode="auto">
          <a:xfrm>
            <a:off x="5572132" y="3429000"/>
            <a:ext cx="3357586" cy="25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5234" t="20508" r="19140" b="17968"/>
          <a:stretch>
            <a:fillRect/>
          </a:stretch>
        </p:blipFill>
        <p:spPr bwMode="auto">
          <a:xfrm>
            <a:off x="4143372" y="492917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14843" t="20703" r="20117" b="18506"/>
          <a:stretch>
            <a:fillRect/>
          </a:stretch>
        </p:blipFill>
        <p:spPr bwMode="auto">
          <a:xfrm>
            <a:off x="4143371" y="1428736"/>
            <a:ext cx="47768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428735"/>
            <a:ext cx="5072066" cy="38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/>
              <a:t>Розділ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Досягнення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галузі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ІКТ» (</a:t>
            </a:r>
            <a:r>
              <a:rPr lang="ru-RU" sz="3200" b="1" dirty="0" err="1" smtClean="0"/>
              <a:t>сертифіковані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документи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200" b="1" dirty="0" err="1" smtClean="0">
                <a:solidFill>
                  <a:srgbClr val="FFFF00"/>
                </a:solidFill>
              </a:rPr>
              <a:t>Документи</a:t>
            </a:r>
            <a:r>
              <a:rPr lang="ru-RU" sz="2200" b="1" dirty="0" smtClean="0">
                <a:solidFill>
                  <a:srgbClr val="FFFF00"/>
                </a:solidFill>
              </a:rPr>
              <a:t>, </a:t>
            </a:r>
            <a:r>
              <a:rPr lang="ru-RU" sz="2200" b="1" dirty="0" err="1" smtClean="0">
                <a:solidFill>
                  <a:srgbClr val="FFFF00"/>
                </a:solidFill>
              </a:rPr>
              <a:t>що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підтверджують</a:t>
            </a:r>
            <a:r>
              <a:rPr lang="ru-RU" sz="2200" b="1" dirty="0" smtClean="0">
                <a:solidFill>
                  <a:srgbClr val="FFFF00"/>
                </a:solidFill>
              </a:rPr>
              <a:t> участь в </a:t>
            </a:r>
            <a:r>
              <a:rPr lang="ru-RU" sz="2200" b="1" dirty="0" err="1" smtClean="0">
                <a:solidFill>
                  <a:srgbClr val="FFFF00"/>
                </a:solidFill>
              </a:rPr>
              <a:t>наукових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і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практичних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конференціях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питань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200" b="1" dirty="0" smtClean="0">
                <a:solidFill>
                  <a:srgbClr val="FFFF00"/>
                </a:solidFill>
              </a:rPr>
              <a:t> ІКТ в </a:t>
            </a:r>
            <a:r>
              <a:rPr lang="ru-RU" sz="2200" b="1" dirty="0" err="1" smtClean="0">
                <a:solidFill>
                  <a:srgbClr val="FFFF00"/>
                </a:solidFill>
              </a:rPr>
              <a:t>освітній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2200" b="1" dirty="0" smtClean="0">
                <a:solidFill>
                  <a:srgbClr val="FFFF00"/>
                </a:solidFill>
              </a:rPr>
              <a:t> .</a:t>
            </a:r>
          </a:p>
          <a:p>
            <a:pPr marL="457200" indent="-457200">
              <a:buNone/>
            </a:pPr>
            <a:r>
              <a:rPr lang="ru-RU" sz="2200" b="1" dirty="0" smtClean="0">
                <a:solidFill>
                  <a:srgbClr val="FFFF00"/>
                </a:solidFill>
              </a:rPr>
              <a:t>2.    </a:t>
            </a:r>
            <a:r>
              <a:rPr lang="ru-RU" sz="2200" b="1" dirty="0" err="1" smtClean="0">
                <a:solidFill>
                  <a:srgbClr val="FFFF00"/>
                </a:solidFill>
              </a:rPr>
              <a:t>Копії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дипломів</a:t>
            </a:r>
            <a:r>
              <a:rPr lang="ru-RU" sz="2200" b="1" dirty="0" smtClean="0">
                <a:solidFill>
                  <a:srgbClr val="FFFF00"/>
                </a:solidFill>
              </a:rPr>
              <a:t>, грамот, </a:t>
            </a:r>
            <a:r>
              <a:rPr lang="ru-RU" sz="2200" b="1" dirty="0" err="1" smtClean="0">
                <a:solidFill>
                  <a:srgbClr val="FFFF00"/>
                </a:solidFill>
              </a:rPr>
              <a:t>вдячних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листів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і</a:t>
            </a:r>
            <a:r>
              <a:rPr lang="ru-RU" sz="2200" b="1" dirty="0" smtClean="0">
                <a:solidFill>
                  <a:srgbClr val="FFFF00"/>
                </a:solidFill>
              </a:rPr>
              <a:t> т.п. за участь у конкурсах у </a:t>
            </a:r>
            <a:r>
              <a:rPr lang="ru-RU" sz="2200" b="1" dirty="0" err="1" smtClean="0">
                <a:solidFill>
                  <a:srgbClr val="FFFF00"/>
                </a:solidFill>
              </a:rPr>
              <a:t>сфері</a:t>
            </a:r>
            <a:r>
              <a:rPr lang="ru-RU" sz="2200" b="1" dirty="0" smtClean="0">
                <a:solidFill>
                  <a:srgbClr val="FFFF00"/>
                </a:solidFill>
              </a:rPr>
              <a:t> ІКТ.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ukinukraine.fco.gov.uk/resources/en/jpg/3562905/eco-qui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595697" cy="25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Семінар 2012\диплом_перемог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228230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3"/>
            <a:ext cx="7772400" cy="714381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Розділ</a:t>
            </a:r>
            <a:r>
              <a:rPr lang="ru-RU" sz="3600" b="1" dirty="0" smtClean="0"/>
              <a:t> «</a:t>
            </a:r>
            <a:r>
              <a:rPr lang="ru-RU" sz="3600" b="1" dirty="0" err="1" smtClean="0"/>
              <a:t>Моніторинг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використання</a:t>
            </a:r>
            <a:r>
              <a:rPr lang="ru-RU" sz="3600" b="1" dirty="0" smtClean="0"/>
              <a:t> ІКТ»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4429156" cy="2647766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1.Моніторінг ІКТ –</a:t>
            </a:r>
            <a:r>
              <a:rPr lang="ru-RU" sz="2200" b="1" dirty="0" err="1" smtClean="0">
                <a:solidFill>
                  <a:srgbClr val="FFFF00"/>
                </a:solidFill>
              </a:rPr>
              <a:t>компетентності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вчителів-предметників,керівників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endParaRPr lang="ru-RU" sz="2200" b="1" dirty="0" smtClean="0">
              <a:solidFill>
                <a:srgbClr val="FFFF00"/>
              </a:solidFill>
            </a:endParaRPr>
          </a:p>
          <a:p>
            <a:pPr marL="457200" indent="-457200" algn="l">
              <a:buAutoNum type="arabicPeriod" startAt="2"/>
            </a:pPr>
            <a:r>
              <a:rPr lang="ru-RU" sz="2200" b="1" dirty="0" err="1" smtClean="0">
                <a:solidFill>
                  <a:srgbClr val="FFFF00"/>
                </a:solidFill>
              </a:rPr>
              <a:t>Аналіт</a:t>
            </a:r>
            <a:r>
              <a:rPr lang="uk-UA" sz="2200" b="1" dirty="0" err="1" smtClean="0">
                <a:solidFill>
                  <a:srgbClr val="FFFF00"/>
                </a:solidFill>
              </a:rPr>
              <a:t>ичні</a:t>
            </a:r>
            <a:r>
              <a:rPr lang="uk-UA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довідки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з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marL="457200" indent="-457200" algn="l"/>
            <a:r>
              <a:rPr lang="ru-RU" sz="2200" b="1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інформаційних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200" b="1" dirty="0" err="1" smtClean="0">
                <a:solidFill>
                  <a:srgbClr val="FFFF00"/>
                </a:solidFill>
              </a:rPr>
              <a:t>технологій</a:t>
            </a:r>
            <a:r>
              <a:rPr lang="ru-RU" sz="2200" b="1" dirty="0" smtClean="0">
                <a:solidFill>
                  <a:srgbClr val="FFFF00"/>
                </a:solidFill>
              </a:rPr>
              <a:t> в </a:t>
            </a:r>
            <a:r>
              <a:rPr lang="ru-RU" sz="2200" b="1" dirty="0" err="1" smtClean="0">
                <a:solidFill>
                  <a:srgbClr val="FFFF00"/>
                </a:solidFill>
              </a:rPr>
              <a:t>освітній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22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0040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10000"/>
          </a:blip>
          <a:srcRect t="1759" r="752" b="-835"/>
          <a:stretch>
            <a:fillRect/>
          </a:stretch>
        </p:blipFill>
        <p:spPr bwMode="auto">
          <a:xfrm>
            <a:off x="2143108" y="3857628"/>
            <a:ext cx="4589131" cy="28117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987008" cy="1025212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Інформаційний простір  школи</a:t>
            </a:r>
            <a:br>
              <a:rPr lang="uk-UA" sz="3200" b="1" dirty="0" smtClean="0"/>
            </a:br>
            <a:r>
              <a:rPr lang="uk-UA" sz="3200" b="1" dirty="0" smtClean="0"/>
              <a:t> можна назвати якісним, якщо: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</a:rPr>
              <a:t>існує організаційна структура, у якій накопичуються та зберігаються інформаційні ресурси та надаються інформаційні послуги;</a:t>
            </a:r>
            <a:endParaRPr lang="ru-RU" b="1" dirty="0" smtClean="0">
              <a:solidFill>
                <a:srgbClr val="FFFF00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</a:rPr>
              <a:t>інформаційне середовище інтегроване до регіональних, вітчизняних та світових ресурсів для забезпечення навчально-виховного процесу та підвищення кваліфікації вчителів школи; </a:t>
            </a:r>
            <a:r>
              <a:rPr lang="ru-RU" b="1" dirty="0" smtClean="0">
                <a:solidFill>
                  <a:srgbClr val="FFFF00"/>
                </a:solidFill>
              </a:rPr>
              <a:t>        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</a:rPr>
              <a:t> існує </a:t>
            </a:r>
            <a:r>
              <a:rPr lang="ru-RU" b="1" dirty="0" smtClean="0">
                <a:solidFill>
                  <a:srgbClr val="FFFF00"/>
                </a:solidFill>
              </a:rPr>
              <a:t>локальна мережа та </a:t>
            </a:r>
            <a:r>
              <a:rPr lang="ru-RU" b="1" dirty="0" err="1" smtClean="0">
                <a:solidFill>
                  <a:srgbClr val="FFFF00"/>
                </a:solidFill>
              </a:rPr>
              <a:t>робочі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станції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мають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сучасне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програмне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забезпечення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FFFF00"/>
                </a:solidFill>
              </a:rPr>
              <a:t>інформаційна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грамотність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вчителів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учнів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відповідає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сучасному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рівню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розвитку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інформаційних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технологій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проводяться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занняття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підвищення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комп’ютерної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грамотності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вчителів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курси</a:t>
            </a:r>
            <a:r>
              <a:rPr lang="ru-RU" b="1" dirty="0" smtClean="0">
                <a:solidFill>
                  <a:srgbClr val="FFFF00"/>
                </a:solidFill>
              </a:rPr>
              <a:t> для </a:t>
            </a:r>
            <a:r>
              <a:rPr lang="ru-RU" b="1" dirty="0" err="1" smtClean="0">
                <a:solidFill>
                  <a:srgbClr val="FFFF00"/>
                </a:solidFill>
              </a:rPr>
              <a:t>учнів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FFFF00"/>
                </a:solidFill>
              </a:rPr>
              <a:t>інформаційні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ресурси</a:t>
            </a:r>
            <a:r>
              <a:rPr lang="ru-RU" b="1" dirty="0" smtClean="0">
                <a:solidFill>
                  <a:srgbClr val="FFFF00"/>
                </a:solidFill>
              </a:rPr>
              <a:t> ЗНЗ </a:t>
            </a:r>
            <a:r>
              <a:rPr lang="ru-RU" b="1" dirty="0" err="1" smtClean="0">
                <a:solidFill>
                  <a:srgbClr val="FFFF00"/>
                </a:solidFill>
              </a:rPr>
              <a:t>різнобічні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орєнтовані</a:t>
            </a:r>
            <a:r>
              <a:rPr lang="ru-RU" b="1" dirty="0" smtClean="0">
                <a:solidFill>
                  <a:srgbClr val="FFFF00"/>
                </a:solidFill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</a:rPr>
              <a:t>різні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категорії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користувачів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для </a:t>
            </a:r>
            <a:r>
              <a:rPr lang="ru-RU" b="1" dirty="0" err="1" smtClean="0">
                <a:solidFill>
                  <a:srgbClr val="FFFF00"/>
                </a:solidFill>
              </a:rPr>
              <a:t>підтримки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інформаційного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середовища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використовуються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інформаційні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технології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</a:rPr>
              <a:t>електронні</a:t>
            </a:r>
            <a:r>
              <a:rPr lang="ru-RU" b="1" dirty="0" smtClean="0">
                <a:solidFill>
                  <a:srgbClr val="FFFF00"/>
                </a:solidFill>
              </a:rPr>
              <a:t> каталоги,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блоги</a:t>
            </a:r>
            <a:r>
              <a:rPr lang="uk-UA" b="1" dirty="0" smtClean="0">
                <a:solidFill>
                  <a:srgbClr val="FFFF00"/>
                </a:solidFill>
              </a:rPr>
              <a:t>,</a:t>
            </a:r>
            <a:r>
              <a:rPr lang="ru-RU" b="1" dirty="0" smtClean="0">
                <a:solidFill>
                  <a:srgbClr val="FFFF00"/>
                </a:solidFill>
              </a:rPr>
              <a:t> доступ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до </a:t>
            </a:r>
            <a:r>
              <a:rPr lang="ru-RU" b="1" dirty="0" err="1" smtClean="0">
                <a:solidFill>
                  <a:srgbClr val="FFFF00"/>
                </a:solidFill>
              </a:rPr>
              <a:t>мережі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Інтернет</a:t>
            </a:r>
            <a:r>
              <a:rPr lang="uk-UA" b="1" dirty="0" smtClean="0">
                <a:solidFill>
                  <a:srgbClr val="FFFF00"/>
                </a:solidFill>
              </a:rPr>
              <a:t>,обмін гіперпосиланнями, </a:t>
            </a:r>
            <a:r>
              <a:rPr lang="uk-UA" b="1" dirty="0" err="1" smtClean="0">
                <a:solidFill>
                  <a:srgbClr val="FFFF00"/>
                </a:solidFill>
              </a:rPr>
              <a:t>інформерами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тощо</a:t>
            </a:r>
            <a:r>
              <a:rPr lang="ru-RU" b="1" dirty="0" smtClean="0">
                <a:solidFill>
                  <a:srgbClr val="FFFF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44291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Створення в освітньому закладі дієвого інформаційного простору інформаційно-управлінської системи дозволить оптимізувати існуючі канали збору інформації та забезпечить інформаційні потреби адміністрації та вчителів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429132"/>
            <a:ext cx="21393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ПОРТФОЛІО З ІНФОРМАТИЗАЦІЇ ШКОЛИ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D:\ЛЕНА\Семінар 2012\фото Шк свет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3237937" cy="2428892"/>
          </a:xfrm>
          <a:prstGeom prst="rect">
            <a:avLst/>
          </a:prstGeom>
          <a:noFill/>
        </p:spPr>
      </p:pic>
      <p:pic>
        <p:nvPicPr>
          <p:cNvPr id="5123" name="Picture 3" descr="D:\ЛЕНА\Семінар 2012\фото Шк свет\Изображение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3047471" cy="2286016"/>
          </a:xfrm>
          <a:prstGeom prst="rect">
            <a:avLst/>
          </a:prstGeom>
          <a:noFill/>
        </p:spPr>
      </p:pic>
      <p:pic>
        <p:nvPicPr>
          <p:cNvPr id="5125" name="Picture 5" descr="D:\ЛЕНА\Семінар 2012\фото Шк свет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172" y="4288164"/>
            <a:ext cx="3235393" cy="242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95276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Інформаційні технології мають сьогодні пріоритетне значення в усіх сферах діяльності й визначають розвиток суспільства завтрашнього дня.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400240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Вчительству слід усвідомлювати, що сьогодні, в умовах розвитку постіндустріального суспільства, відбувається інтеграція освітнього середовища у глобальний інформаційний простір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9684" cy="228601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Задачу формування особистості, готової до життєдіяльності на інформативній основі, сьогодні не можливо розв’язати без створення єдиного інформаційного освітнього простору навчального закладу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2571744"/>
          <a:ext cx="700092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35115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Основним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критерієм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технологій</a:t>
            </a:r>
            <a:r>
              <a:rPr lang="ru-RU" sz="2800" dirty="0" smtClean="0"/>
              <a:t> у </a:t>
            </a:r>
            <a:r>
              <a:rPr lang="ru-RU" sz="2800" dirty="0" err="1" smtClean="0"/>
              <a:t>навчальному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наявність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комп’ютерів</a:t>
            </a:r>
            <a:r>
              <a:rPr lang="ru-RU" sz="2800" dirty="0" smtClean="0"/>
              <a:t>, а </a:t>
            </a:r>
            <a:r>
              <a:rPr lang="uk-UA" sz="2800" dirty="0" smtClean="0"/>
              <a:t>о</a:t>
            </a:r>
            <a:r>
              <a:rPr lang="ru-RU" sz="2800" dirty="0" err="1" smtClean="0"/>
              <a:t>рганізація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функціонування</a:t>
            </a:r>
            <a:r>
              <a:rPr lang="uk-UA" sz="2800" dirty="0" smtClean="0"/>
              <a:t> інформаційного</a:t>
            </a:r>
            <a:r>
              <a:rPr lang="ru-RU" sz="2800" dirty="0" smtClean="0"/>
              <a:t> простору</a:t>
            </a:r>
            <a:r>
              <a:rPr lang="uk-UA" sz="2800" dirty="0" smtClean="0"/>
              <a:t> школи</a:t>
            </a:r>
            <a:r>
              <a:rPr lang="ru-RU" sz="2800" dirty="0" smtClean="0"/>
              <a:t> в рамках </a:t>
            </a:r>
            <a:r>
              <a:rPr lang="ru-RU" sz="2800" dirty="0" err="1" smtClean="0"/>
              <a:t>сучасного</a:t>
            </a:r>
            <a:r>
              <a:rPr lang="uk-UA" sz="2800" dirty="0" smtClean="0"/>
              <a:t> медіа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uk-UA" sz="2800" dirty="0" smtClean="0"/>
              <a:t>, </a:t>
            </a:r>
            <a:r>
              <a:rPr lang="ru-RU" sz="2800" dirty="0" err="1" smtClean="0"/>
              <a:t>створення</a:t>
            </a:r>
            <a:r>
              <a:rPr lang="en-US" sz="2800" dirty="0" smtClean="0"/>
              <a:t> </a:t>
            </a:r>
            <a:r>
              <a:rPr lang="ru-RU" sz="2800" dirty="0" err="1" smtClean="0"/>
              <a:t>єдиного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освітнього</a:t>
            </a:r>
            <a:r>
              <a:rPr lang="ru-RU" sz="2800" dirty="0" smtClean="0"/>
              <a:t> простору.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2639695" cy="2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Формування єдиного інформаційного простору нашого навчального закладу передбачає організацію спілкування учасників навчального процесу: вчителів, учнів, батьків.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6665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86322"/>
            <a:ext cx="25713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2893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857785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Інформатизація навчального закладу </a:t>
            </a:r>
            <a:r>
              <a:rPr lang="uk-UA" dirty="0" smtClean="0">
                <a:solidFill>
                  <a:srgbClr val="FFFF00"/>
                </a:solidFill>
              </a:rPr>
              <a:t>- </a:t>
            </a:r>
            <a:r>
              <a:rPr lang="uk-UA" b="1" dirty="0" smtClean="0">
                <a:solidFill>
                  <a:srgbClr val="FFFF00"/>
                </a:solidFill>
              </a:rPr>
              <a:t>процес актуалізації учнів і педагогів до життєдіяльності та професійної діяльності у динамічних умовах інформатизації соціуму на основі створення єдиного освітнього інформаційного середовища для оптимального та всебічного використання інформаційно-комунікаційних технологій всіма учасниками навчального процесу.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C11-20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grayscl/>
          </a:blip>
          <a:srcRect/>
          <a:stretch>
            <a:fillRect/>
          </a:stretch>
        </p:blipFill>
        <p:spPr bwMode="auto">
          <a:xfrm>
            <a:off x="5715008" y="4786322"/>
            <a:ext cx="28003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1478" t="19057" r="24170" b="7423"/>
          <a:stretch>
            <a:fillRect/>
          </a:stretch>
        </p:blipFill>
        <p:spPr bwMode="auto">
          <a:xfrm>
            <a:off x="1643042" y="285728"/>
            <a:ext cx="578647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653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МАЙСТЕР – КЛАС  ІЗ ВПРОВАДЖЕННЯ  АВТОРСЬКОЇ МОДЕЛІ  ІНФОРМАТИЗАЦІЇ  НАВЧАЛЬНОГО ЗАКЛАДУ  У РАМКАХ РОБОТИ  ТВОРЧОЇ ЛАБОРАТОРІЇ  “КРАЩИЙ ШКІЛЬНИЙ ПОРТАЛ”</vt:lpstr>
      <vt:lpstr>ПОРТФОЛІО З ІНФОРМАТИЗАЦІЇ ШКОЛИ</vt:lpstr>
      <vt:lpstr>Інформаційні технології мають сьогодні пріоритетне значення в усіх сферах діяльності й визначають розвиток суспільства завтрашнього дня.</vt:lpstr>
      <vt:lpstr>Вчительству слід усвідомлювати, що сьогодні, в умовах розвитку постіндустріального суспільства, відбувається інтеграція освітнього середовища у глобальний інформаційний простір</vt:lpstr>
      <vt:lpstr>Задачу формування особистості, готової до життєдіяльності на інформативній основі, сьогодні не можливо розв’язати без створення єдиного інформаційного освітнього простору навчального закладу</vt:lpstr>
      <vt:lpstr>Основним критерієм ефективності використання нових інформаційних технологій у навчальному закладі є вже не наявність певної кількості комп’ютерів, а організація та функціонування інформаційного простору школи в рамках сучасного медіа середовища, створення єдиного інформаційного освітнього простору.</vt:lpstr>
      <vt:lpstr>Формування єдиного інформаційного простору нашого навчального закладу передбачає організацію спілкування учасників навчального процесу: вчителів, учнів, батьків.</vt:lpstr>
      <vt:lpstr>Слайд 8</vt:lpstr>
      <vt:lpstr>Слайд 9</vt:lpstr>
      <vt:lpstr>Створення портфоліо з інформатизації школи – це спосіб фіксації, накопичення та оцінки колективних та індивідуальних досягнень в галузі ІКТ за певний період, що дозволяє: </vt:lpstr>
      <vt:lpstr>Портфоліо інформатизації школи – це комплексна модель, що складається з різних розділів. Розділи представляють собою робочі файлові папки, що містять інформацію відповідно до назви (тематикою) розділу. Матеріали цих папок документують набутий досвід і досягнення. Портфоліо з інформатизації може включати  в себе наступні розділи:</vt:lpstr>
      <vt:lpstr>Розділ «Документи»</vt:lpstr>
      <vt:lpstr>Розділ «Практика використання ІКТ  в процесі навчання» </vt:lpstr>
      <vt:lpstr>Розділ «Практика використання ІКТ   в процесі навчання» </vt:lpstr>
      <vt:lpstr>Розділ «Досягнення в галузі використання ІКТ» (сертифіковані документи)</vt:lpstr>
      <vt:lpstr>Розділ «Моніторинг використання ІКТ»</vt:lpstr>
      <vt:lpstr>Інформаційний простір  школи  можна назвати якісним, якщо:</vt:lpstr>
      <vt:lpstr>Створення в освітньому закладі дієвого інформаційного простору інформаційно-управлінської системи дозволить оптимізувати існуючі канали збору інформації та забезпечить інформаційні потреби адміністрації та вчителів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2012-10-26T09:20:32Z</dcterms:created>
  <dcterms:modified xsi:type="dcterms:W3CDTF">2012-11-07T21:56:02Z</dcterms:modified>
</cp:coreProperties>
</file>