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49" r:id="rId3"/>
    <p:sldMasterId id="2147483650" r:id="rId4"/>
    <p:sldMasterId id="2147483651" r:id="rId5"/>
  </p:sldMasterIdLst>
  <p:sldIdLst>
    <p:sldId id="256" r:id="rId6"/>
    <p:sldId id="261" r:id="rId7"/>
    <p:sldId id="258" r:id="rId8"/>
    <p:sldId id="257" r:id="rId9"/>
    <p:sldId id="264" r:id="rId10"/>
    <p:sldId id="263" r:id="rId11"/>
    <p:sldId id="265" r:id="rId12"/>
    <p:sldId id="262" r:id="rId13"/>
    <p:sldId id="266" r:id="rId14"/>
    <p:sldId id="260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5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CFFFF"/>
    <a:srgbClr val="3333CC"/>
    <a:srgbClr val="FFFF66"/>
    <a:srgbClr val="000066"/>
    <a:srgbClr val="4D4D4D"/>
    <a:srgbClr val="0066FF"/>
    <a:srgbClr val="CC00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4701" autoAdjust="0"/>
  </p:normalViewPr>
  <p:slideViewPr>
    <p:cSldViewPr>
      <p:cViewPr>
        <p:scale>
          <a:sx n="70" d="100"/>
          <a:sy n="70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276F9-1EDE-4AE1-B1F0-B3EDA96B6903}" type="doc">
      <dgm:prSet loTypeId="urn:microsoft.com/office/officeart/2005/8/layout/radial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81F762-7765-4C83-84E0-23C2B57B0518}">
      <dgm:prSet phldrT="[Текст]" custT="1"/>
      <dgm:spPr/>
      <dgm:t>
        <a:bodyPr/>
        <a:lstStyle/>
        <a:p>
          <a:r>
            <a:rPr lang="uk-UA" sz="1600" b="1" i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ОРІГАМІ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DE13724B-CBA2-478C-9BDD-B3C193BFA67B}" type="parTrans" cxnId="{2466FDA1-EA89-49AB-A126-F44CAFCB4654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303E9280-FF57-4D9C-B4C9-578E5485A0BB}" type="sibTrans" cxnId="{2466FDA1-EA89-49AB-A126-F44CAFCB4654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F668488E-5B93-46AF-9C10-D2BDE67325D8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ПЕДАГОГІКА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B7B1A18F-A471-40D6-9AC5-067924C0BBE0}" type="parTrans" cxnId="{8F0F556E-1332-4DE6-8437-82C98AE462D3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769B1A11-AFA3-4BC1-A366-D27B8BB62DA8}" type="sibTrans" cxnId="{8F0F556E-1332-4DE6-8437-82C98AE462D3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A24F9FAD-A33B-4277-95B0-352C79C1F3AE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ДИЗАЙН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0822A8F3-A3CD-49FC-97B4-B5D67722F33A}" type="parTrans" cxnId="{8A53B473-2B70-4A14-9D4E-2EC5DC711DF7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40266D51-E0C9-4559-967F-EE0270C298A6}" type="sibTrans" cxnId="{8A53B473-2B70-4A14-9D4E-2EC5DC711DF7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0F65F769-1AD7-47C1-8614-4935B7329CF4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КОНСТРУЮВАННЯ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6C8482E2-2449-4715-8ED3-2B57FF8AFB12}" type="parTrans" cxnId="{328677A8-17AD-4395-95DE-574C5BAE79F4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16CA826F-E799-4202-8DF0-506A57BC8D0D}" type="sibTrans" cxnId="{328677A8-17AD-4395-95DE-574C5BAE79F4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AB17DD37-CE55-4D9F-867C-BBDF0207A3D2}">
      <dgm:prSet phldrT="[Текст]" custT="1"/>
      <dgm:spPr/>
      <dgm:t>
        <a:bodyPr/>
        <a:lstStyle/>
        <a:p>
          <a:r>
            <a:rPr lang="uk-UA" sz="1600" b="1" i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ПСИХОЛОГІЯ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BB4412CE-5779-49BB-87B2-7C2357E5ADFD}" type="parTrans" cxnId="{1307C83A-07AC-43F3-9768-6A88FCDFA92D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04366545-AC97-4A77-B663-7CDD9B664ED3}" type="sibTrans" cxnId="{1307C83A-07AC-43F3-9768-6A88FCDFA92D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F913DF19-320F-4EF9-933E-8CFB57E96AC1}">
      <dgm:prSet custT="1"/>
      <dgm:spPr/>
      <dgm:t>
        <a:bodyPr/>
        <a:lstStyle/>
        <a:p>
          <a:r>
            <a:rPr lang="uk-UA" sz="1600" b="1" i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АРХІТЕКТУРА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165FD2CC-CEFC-41D6-92B7-19E89FE6502B}" type="parTrans" cxnId="{13A3B091-A2C2-41EC-93EC-35B0F357D3DF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44AF9F1B-1F87-452E-8168-1C38FA3BE12B}" type="sibTrans" cxnId="{13A3B091-A2C2-41EC-93EC-35B0F357D3DF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6659DE52-72C4-4CFC-AC84-15127BEEB35B}">
      <dgm:prSet custT="1"/>
      <dgm:spPr/>
      <dgm:t>
        <a:bodyPr/>
        <a:lstStyle/>
        <a:p>
          <a:r>
            <a:rPr lang="uk-UA" sz="1600" b="1" i="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МЕДИЦИНА</a:t>
          </a:r>
          <a:endParaRPr lang="ru-RU" sz="1600" b="1" i="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42F74413-6341-441A-8D54-C164486ED5E3}" type="parTrans" cxnId="{6134D07E-B186-4BF1-8A53-D52660C789B2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0A1CB8F1-3291-4029-959B-8BF314B8F85C}" type="sibTrans" cxnId="{6134D07E-B186-4BF1-8A53-D52660C789B2}">
      <dgm:prSet/>
      <dgm:spPr/>
      <dgm:t>
        <a:bodyPr/>
        <a:lstStyle/>
        <a:p>
          <a:endParaRPr lang="ru-RU" sz="1600" b="1" i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872E91AE-4FA2-4466-AFBC-8938A8112C4C}" type="pres">
      <dgm:prSet presAssocID="{D95276F9-1EDE-4AE1-B1F0-B3EDA96B690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9F5171-28CA-45F4-B400-624994A300D8}" type="pres">
      <dgm:prSet presAssocID="{3581F762-7765-4C83-84E0-23C2B57B0518}" presName="centerShape" presStyleLbl="node0" presStyleIdx="0" presStyleCnt="1" custScaleX="87303" custScaleY="78198" custLinFactNeighborX="2599" custLinFactNeighborY="-22148"/>
      <dgm:spPr/>
    </dgm:pt>
    <dgm:pt modelId="{1CDD5CED-D7DF-4063-AF55-A7103F3CFF15}" type="pres">
      <dgm:prSet presAssocID="{B7B1A18F-A471-40D6-9AC5-067924C0BBE0}" presName="parTrans" presStyleLbl="bgSibTrans2D1" presStyleIdx="0" presStyleCnt="6"/>
      <dgm:spPr/>
    </dgm:pt>
    <dgm:pt modelId="{7CCCBC16-7DC2-4D42-87E7-B95B8FA9A2BB}" type="pres">
      <dgm:prSet presAssocID="{F668488E-5B93-46AF-9C10-D2BDE67325D8}" presName="node" presStyleLbl="node1" presStyleIdx="0" presStyleCnt="6" custScaleX="138583" custRadScaleRad="74798" custRadScaleInc="-6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06AED-946C-463E-9CB5-56F062487BD0}" type="pres">
      <dgm:prSet presAssocID="{0822A8F3-A3CD-49FC-97B4-B5D67722F33A}" presName="parTrans" presStyleLbl="bgSibTrans2D1" presStyleIdx="1" presStyleCnt="6"/>
      <dgm:spPr/>
    </dgm:pt>
    <dgm:pt modelId="{5BA3DC93-7B9C-40FC-BA91-ADC68F0DFBA5}" type="pres">
      <dgm:prSet presAssocID="{A24F9FAD-A33B-4277-95B0-352C79C1F3AE}" presName="node" presStyleLbl="node1" presStyleIdx="1" presStyleCnt="6" custScaleX="114844" custScaleY="85816" custRadScaleRad="96668" custRadScaleInc="6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D7A81-E2EA-4869-B2C0-1B3553E8A5A1}" type="pres">
      <dgm:prSet presAssocID="{6C8482E2-2449-4715-8ED3-2B57FF8AFB12}" presName="parTrans" presStyleLbl="bgSibTrans2D1" presStyleIdx="2" presStyleCnt="6"/>
      <dgm:spPr/>
    </dgm:pt>
    <dgm:pt modelId="{899B74C3-08B7-4BA9-9DAC-31BFFE58C25D}" type="pres">
      <dgm:prSet presAssocID="{0F65F769-1AD7-47C1-8614-4935B7329CF4}" presName="node" presStyleLbl="node1" presStyleIdx="2" presStyleCnt="6" custScaleX="194956" custRadScaleRad="120254" custRadScaleInc="-2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9DFFE-D9BC-48EB-AEB5-C4085D5F052E}" type="pres">
      <dgm:prSet presAssocID="{165FD2CC-CEFC-41D6-92B7-19E89FE6502B}" presName="parTrans" presStyleLbl="bgSibTrans2D1" presStyleIdx="3" presStyleCnt="6"/>
      <dgm:spPr/>
    </dgm:pt>
    <dgm:pt modelId="{BFEEC11D-223F-4F76-B6D5-48247129D3AC}" type="pres">
      <dgm:prSet presAssocID="{F913DF19-320F-4EF9-933E-8CFB57E96AC1}" presName="node" presStyleLbl="node1" presStyleIdx="3" presStyleCnt="6" custScaleX="133765" custRadScaleRad="116198" custRadScaleInc="28276">
        <dgm:presLayoutVars>
          <dgm:bulletEnabled val="1"/>
        </dgm:presLayoutVars>
      </dgm:prSet>
      <dgm:spPr/>
    </dgm:pt>
    <dgm:pt modelId="{24D7C922-AC75-457C-9A24-0152DA5B3342}" type="pres">
      <dgm:prSet presAssocID="{42F74413-6341-441A-8D54-C164486ED5E3}" presName="parTrans" presStyleLbl="bgSibTrans2D1" presStyleIdx="4" presStyleCnt="6"/>
      <dgm:spPr/>
    </dgm:pt>
    <dgm:pt modelId="{6034C4CF-F02C-4D2C-854C-6780D6F7C289}" type="pres">
      <dgm:prSet presAssocID="{6659DE52-72C4-4CFC-AC84-15127BEEB35B}" presName="node" presStyleLbl="node1" presStyleIdx="4" presStyleCnt="6" custScaleX="126840" custRadScaleRad="91470" custRadScaleInc="18445">
        <dgm:presLayoutVars>
          <dgm:bulletEnabled val="1"/>
        </dgm:presLayoutVars>
      </dgm:prSet>
      <dgm:spPr/>
    </dgm:pt>
    <dgm:pt modelId="{38AC0EFA-A8EA-42FA-8F9F-1E9E3AFBEFFC}" type="pres">
      <dgm:prSet presAssocID="{BB4412CE-5779-49BB-87B2-7C2357E5ADFD}" presName="parTrans" presStyleLbl="bgSibTrans2D1" presStyleIdx="5" presStyleCnt="6"/>
      <dgm:spPr/>
    </dgm:pt>
    <dgm:pt modelId="{83B1AF7C-228F-49AA-8CDB-C61946F4AE71}" type="pres">
      <dgm:prSet presAssocID="{AB17DD37-CE55-4D9F-867C-BBDF0207A3D2}" presName="node" presStyleLbl="node1" presStyleIdx="5" presStyleCnt="6" custScaleX="144890" custRadScaleRad="54419" custRadScaleInc="78433">
        <dgm:presLayoutVars>
          <dgm:bulletEnabled val="1"/>
        </dgm:presLayoutVars>
      </dgm:prSet>
      <dgm:spPr/>
    </dgm:pt>
  </dgm:ptLst>
  <dgm:cxnLst>
    <dgm:cxn modelId="{FFAE7E71-83CF-4646-9A94-912BD9901721}" type="presOf" srcId="{F668488E-5B93-46AF-9C10-D2BDE67325D8}" destId="{7CCCBC16-7DC2-4D42-87E7-B95B8FA9A2BB}" srcOrd="0" destOrd="0" presId="urn:microsoft.com/office/officeart/2005/8/layout/radial4"/>
    <dgm:cxn modelId="{3078A89E-6FFB-4189-8E5E-DA767DB7F730}" type="presOf" srcId="{165FD2CC-CEFC-41D6-92B7-19E89FE6502B}" destId="{3BB9DFFE-D9BC-48EB-AEB5-C4085D5F052E}" srcOrd="0" destOrd="0" presId="urn:microsoft.com/office/officeart/2005/8/layout/radial4"/>
    <dgm:cxn modelId="{1C332C0D-25E5-4AF2-ABCA-737312BC9FEE}" type="presOf" srcId="{42F74413-6341-441A-8D54-C164486ED5E3}" destId="{24D7C922-AC75-457C-9A24-0152DA5B3342}" srcOrd="0" destOrd="0" presId="urn:microsoft.com/office/officeart/2005/8/layout/radial4"/>
    <dgm:cxn modelId="{6134D07E-B186-4BF1-8A53-D52660C789B2}" srcId="{3581F762-7765-4C83-84E0-23C2B57B0518}" destId="{6659DE52-72C4-4CFC-AC84-15127BEEB35B}" srcOrd="4" destOrd="0" parTransId="{42F74413-6341-441A-8D54-C164486ED5E3}" sibTransId="{0A1CB8F1-3291-4029-959B-8BF314B8F85C}"/>
    <dgm:cxn modelId="{328677A8-17AD-4395-95DE-574C5BAE79F4}" srcId="{3581F762-7765-4C83-84E0-23C2B57B0518}" destId="{0F65F769-1AD7-47C1-8614-4935B7329CF4}" srcOrd="2" destOrd="0" parTransId="{6C8482E2-2449-4715-8ED3-2B57FF8AFB12}" sibTransId="{16CA826F-E799-4202-8DF0-506A57BC8D0D}"/>
    <dgm:cxn modelId="{13A3B091-A2C2-41EC-93EC-35B0F357D3DF}" srcId="{3581F762-7765-4C83-84E0-23C2B57B0518}" destId="{F913DF19-320F-4EF9-933E-8CFB57E96AC1}" srcOrd="3" destOrd="0" parTransId="{165FD2CC-CEFC-41D6-92B7-19E89FE6502B}" sibTransId="{44AF9F1B-1F87-452E-8168-1C38FA3BE12B}"/>
    <dgm:cxn modelId="{C35AD4E2-0519-45AD-A6E4-019723EC67DC}" type="presOf" srcId="{6659DE52-72C4-4CFC-AC84-15127BEEB35B}" destId="{6034C4CF-F02C-4D2C-854C-6780D6F7C289}" srcOrd="0" destOrd="0" presId="urn:microsoft.com/office/officeart/2005/8/layout/radial4"/>
    <dgm:cxn modelId="{1FF16D1E-AEED-4DA6-A107-689EA1BDFEBB}" type="presOf" srcId="{0822A8F3-A3CD-49FC-97B4-B5D67722F33A}" destId="{5F206AED-946C-463E-9CB5-56F062487BD0}" srcOrd="0" destOrd="0" presId="urn:microsoft.com/office/officeart/2005/8/layout/radial4"/>
    <dgm:cxn modelId="{F0AEC4C6-008B-4D38-88BF-C8D9A7F6A22A}" type="presOf" srcId="{6C8482E2-2449-4715-8ED3-2B57FF8AFB12}" destId="{2E2D7A81-E2EA-4869-B2C0-1B3553E8A5A1}" srcOrd="0" destOrd="0" presId="urn:microsoft.com/office/officeart/2005/8/layout/radial4"/>
    <dgm:cxn modelId="{7091F71B-04CD-4245-8087-1AAF20730E27}" type="presOf" srcId="{3581F762-7765-4C83-84E0-23C2B57B0518}" destId="{A69F5171-28CA-45F4-B400-624994A300D8}" srcOrd="0" destOrd="0" presId="urn:microsoft.com/office/officeart/2005/8/layout/radial4"/>
    <dgm:cxn modelId="{BC97C468-C85A-4F29-8BF5-E872CD98297E}" type="presOf" srcId="{F913DF19-320F-4EF9-933E-8CFB57E96AC1}" destId="{BFEEC11D-223F-4F76-B6D5-48247129D3AC}" srcOrd="0" destOrd="0" presId="urn:microsoft.com/office/officeart/2005/8/layout/radial4"/>
    <dgm:cxn modelId="{1307C83A-07AC-43F3-9768-6A88FCDFA92D}" srcId="{3581F762-7765-4C83-84E0-23C2B57B0518}" destId="{AB17DD37-CE55-4D9F-867C-BBDF0207A3D2}" srcOrd="5" destOrd="0" parTransId="{BB4412CE-5779-49BB-87B2-7C2357E5ADFD}" sibTransId="{04366545-AC97-4A77-B663-7CDD9B664ED3}"/>
    <dgm:cxn modelId="{75D873F9-3460-41D6-91D5-4DAC5BA05FF4}" type="presOf" srcId="{B7B1A18F-A471-40D6-9AC5-067924C0BBE0}" destId="{1CDD5CED-D7DF-4063-AF55-A7103F3CFF15}" srcOrd="0" destOrd="0" presId="urn:microsoft.com/office/officeart/2005/8/layout/radial4"/>
    <dgm:cxn modelId="{8A53B473-2B70-4A14-9D4E-2EC5DC711DF7}" srcId="{3581F762-7765-4C83-84E0-23C2B57B0518}" destId="{A24F9FAD-A33B-4277-95B0-352C79C1F3AE}" srcOrd="1" destOrd="0" parTransId="{0822A8F3-A3CD-49FC-97B4-B5D67722F33A}" sibTransId="{40266D51-E0C9-4559-967F-EE0270C298A6}"/>
    <dgm:cxn modelId="{2466FDA1-EA89-49AB-A126-F44CAFCB4654}" srcId="{D95276F9-1EDE-4AE1-B1F0-B3EDA96B6903}" destId="{3581F762-7765-4C83-84E0-23C2B57B0518}" srcOrd="0" destOrd="0" parTransId="{DE13724B-CBA2-478C-9BDD-B3C193BFA67B}" sibTransId="{303E9280-FF57-4D9C-B4C9-578E5485A0BB}"/>
    <dgm:cxn modelId="{8F0F556E-1332-4DE6-8437-82C98AE462D3}" srcId="{3581F762-7765-4C83-84E0-23C2B57B0518}" destId="{F668488E-5B93-46AF-9C10-D2BDE67325D8}" srcOrd="0" destOrd="0" parTransId="{B7B1A18F-A471-40D6-9AC5-067924C0BBE0}" sibTransId="{769B1A11-AFA3-4BC1-A366-D27B8BB62DA8}"/>
    <dgm:cxn modelId="{29B9D5A6-426C-4353-9FA9-18214161E38B}" type="presOf" srcId="{D95276F9-1EDE-4AE1-B1F0-B3EDA96B6903}" destId="{872E91AE-4FA2-4466-AFBC-8938A8112C4C}" srcOrd="0" destOrd="0" presId="urn:microsoft.com/office/officeart/2005/8/layout/radial4"/>
    <dgm:cxn modelId="{7AE4B2A9-C175-4866-9825-FD19096463C2}" type="presOf" srcId="{BB4412CE-5779-49BB-87B2-7C2357E5ADFD}" destId="{38AC0EFA-A8EA-42FA-8F9F-1E9E3AFBEFFC}" srcOrd="0" destOrd="0" presId="urn:microsoft.com/office/officeart/2005/8/layout/radial4"/>
    <dgm:cxn modelId="{602BD43E-D7CC-4A46-A984-632793282F61}" type="presOf" srcId="{0F65F769-1AD7-47C1-8614-4935B7329CF4}" destId="{899B74C3-08B7-4BA9-9DAC-31BFFE58C25D}" srcOrd="0" destOrd="0" presId="urn:microsoft.com/office/officeart/2005/8/layout/radial4"/>
    <dgm:cxn modelId="{81B3EAAE-FFD5-4AD5-BC54-FF8592AF9D99}" type="presOf" srcId="{AB17DD37-CE55-4D9F-867C-BBDF0207A3D2}" destId="{83B1AF7C-228F-49AA-8CDB-C61946F4AE71}" srcOrd="0" destOrd="0" presId="urn:microsoft.com/office/officeart/2005/8/layout/radial4"/>
    <dgm:cxn modelId="{F971E0BB-5589-4393-90B3-B7C012CAEA43}" type="presOf" srcId="{A24F9FAD-A33B-4277-95B0-352C79C1F3AE}" destId="{5BA3DC93-7B9C-40FC-BA91-ADC68F0DFBA5}" srcOrd="0" destOrd="0" presId="urn:microsoft.com/office/officeart/2005/8/layout/radial4"/>
    <dgm:cxn modelId="{5D0C0204-F5BF-4AF2-8A2F-9A9BE872FA05}" type="presParOf" srcId="{872E91AE-4FA2-4466-AFBC-8938A8112C4C}" destId="{A69F5171-28CA-45F4-B400-624994A300D8}" srcOrd="0" destOrd="0" presId="urn:microsoft.com/office/officeart/2005/8/layout/radial4"/>
    <dgm:cxn modelId="{56DA4B7E-A079-4ED2-A21D-27FB04617A87}" type="presParOf" srcId="{872E91AE-4FA2-4466-AFBC-8938A8112C4C}" destId="{1CDD5CED-D7DF-4063-AF55-A7103F3CFF15}" srcOrd="1" destOrd="0" presId="urn:microsoft.com/office/officeart/2005/8/layout/radial4"/>
    <dgm:cxn modelId="{AFA24744-82AD-421F-BDF4-DE7B3A9F1DE3}" type="presParOf" srcId="{872E91AE-4FA2-4466-AFBC-8938A8112C4C}" destId="{7CCCBC16-7DC2-4D42-87E7-B95B8FA9A2BB}" srcOrd="2" destOrd="0" presId="urn:microsoft.com/office/officeart/2005/8/layout/radial4"/>
    <dgm:cxn modelId="{67D5B652-F965-47C6-8864-DFB178CFA114}" type="presParOf" srcId="{872E91AE-4FA2-4466-AFBC-8938A8112C4C}" destId="{5F206AED-946C-463E-9CB5-56F062487BD0}" srcOrd="3" destOrd="0" presId="urn:microsoft.com/office/officeart/2005/8/layout/radial4"/>
    <dgm:cxn modelId="{2CF9A4A8-83AA-4FD7-91BA-CB0EE1CDC347}" type="presParOf" srcId="{872E91AE-4FA2-4466-AFBC-8938A8112C4C}" destId="{5BA3DC93-7B9C-40FC-BA91-ADC68F0DFBA5}" srcOrd="4" destOrd="0" presId="urn:microsoft.com/office/officeart/2005/8/layout/radial4"/>
    <dgm:cxn modelId="{F170EE5F-E68B-4658-9C0B-85B5A41678A9}" type="presParOf" srcId="{872E91AE-4FA2-4466-AFBC-8938A8112C4C}" destId="{2E2D7A81-E2EA-4869-B2C0-1B3553E8A5A1}" srcOrd="5" destOrd="0" presId="urn:microsoft.com/office/officeart/2005/8/layout/radial4"/>
    <dgm:cxn modelId="{E3E173DB-5DC8-4543-B32A-37956C6829FF}" type="presParOf" srcId="{872E91AE-4FA2-4466-AFBC-8938A8112C4C}" destId="{899B74C3-08B7-4BA9-9DAC-31BFFE58C25D}" srcOrd="6" destOrd="0" presId="urn:microsoft.com/office/officeart/2005/8/layout/radial4"/>
    <dgm:cxn modelId="{D4D229C6-23CB-4486-BA55-005C4284E94E}" type="presParOf" srcId="{872E91AE-4FA2-4466-AFBC-8938A8112C4C}" destId="{3BB9DFFE-D9BC-48EB-AEB5-C4085D5F052E}" srcOrd="7" destOrd="0" presId="urn:microsoft.com/office/officeart/2005/8/layout/radial4"/>
    <dgm:cxn modelId="{B354640E-27A0-4967-BA99-A3A9D933ABBB}" type="presParOf" srcId="{872E91AE-4FA2-4466-AFBC-8938A8112C4C}" destId="{BFEEC11D-223F-4F76-B6D5-48247129D3AC}" srcOrd="8" destOrd="0" presId="urn:microsoft.com/office/officeart/2005/8/layout/radial4"/>
    <dgm:cxn modelId="{69FE31BC-3006-4945-B739-FADCF3B871A7}" type="presParOf" srcId="{872E91AE-4FA2-4466-AFBC-8938A8112C4C}" destId="{24D7C922-AC75-457C-9A24-0152DA5B3342}" srcOrd="9" destOrd="0" presId="urn:microsoft.com/office/officeart/2005/8/layout/radial4"/>
    <dgm:cxn modelId="{FD911309-F52C-4068-BDCC-E1BAF8BF4963}" type="presParOf" srcId="{872E91AE-4FA2-4466-AFBC-8938A8112C4C}" destId="{6034C4CF-F02C-4D2C-854C-6780D6F7C289}" srcOrd="10" destOrd="0" presId="urn:microsoft.com/office/officeart/2005/8/layout/radial4"/>
    <dgm:cxn modelId="{F9D00A8D-9A95-435D-B97A-FE3AFA54AA85}" type="presParOf" srcId="{872E91AE-4FA2-4466-AFBC-8938A8112C4C}" destId="{38AC0EFA-A8EA-42FA-8F9F-1E9E3AFBEFFC}" srcOrd="11" destOrd="0" presId="urn:microsoft.com/office/officeart/2005/8/layout/radial4"/>
    <dgm:cxn modelId="{09AAE257-91D5-4ABB-9C28-45EF256A1AB6}" type="presParOf" srcId="{872E91AE-4FA2-4466-AFBC-8938A8112C4C}" destId="{83B1AF7C-228F-49AA-8CDB-C61946F4AE7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9F5171-28CA-45F4-B400-624994A300D8}">
      <dsp:nvSpPr>
        <dsp:cNvPr id="0" name=""/>
        <dsp:cNvSpPr/>
      </dsp:nvSpPr>
      <dsp:spPr>
        <a:xfrm>
          <a:off x="2715731" y="1656190"/>
          <a:ext cx="1583052" cy="1417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ОРІГАМІ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2715731" y="1656190"/>
        <a:ext cx="1583052" cy="1417952"/>
      </dsp:txXfrm>
    </dsp:sp>
    <dsp:sp modelId="{1CDD5CED-D7DF-4063-AF55-A7103F3CFF15}">
      <dsp:nvSpPr>
        <dsp:cNvPr id="0" name=""/>
        <dsp:cNvSpPr/>
      </dsp:nvSpPr>
      <dsp:spPr>
        <a:xfrm rot="8279683">
          <a:off x="1170309" y="3335799"/>
          <a:ext cx="1944459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CBC16-7DC2-4D42-87E7-B95B8FA9A2BB}">
      <dsp:nvSpPr>
        <dsp:cNvPr id="0" name=""/>
        <dsp:cNvSpPr/>
      </dsp:nvSpPr>
      <dsp:spPr>
        <a:xfrm>
          <a:off x="540575" y="3737088"/>
          <a:ext cx="1759033" cy="101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ПЕДАГОГІКА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540575" y="3737088"/>
        <a:ext cx="1759033" cy="1015439"/>
      </dsp:txXfrm>
    </dsp:sp>
    <dsp:sp modelId="{5F206AED-946C-463E-9CB5-56F062487BD0}">
      <dsp:nvSpPr>
        <dsp:cNvPr id="0" name=""/>
        <dsp:cNvSpPr/>
      </dsp:nvSpPr>
      <dsp:spPr>
        <a:xfrm rot="11433757">
          <a:off x="1257508" y="1818379"/>
          <a:ext cx="1406291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DC93-7B9C-40FC-BA91-ADC68F0DFBA5}">
      <dsp:nvSpPr>
        <dsp:cNvPr id="0" name=""/>
        <dsp:cNvSpPr/>
      </dsp:nvSpPr>
      <dsp:spPr>
        <a:xfrm>
          <a:off x="540565" y="1512174"/>
          <a:ext cx="1457714" cy="871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ДИЗАЙН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540565" y="1512174"/>
        <a:ext cx="1457714" cy="871409"/>
      </dsp:txXfrm>
    </dsp:sp>
    <dsp:sp modelId="{2E2D7A81-E2EA-4869-B2C0-1B3553E8A5A1}">
      <dsp:nvSpPr>
        <dsp:cNvPr id="0" name=""/>
        <dsp:cNvSpPr/>
      </dsp:nvSpPr>
      <dsp:spPr>
        <a:xfrm rot="13770172">
          <a:off x="1716225" y="898876"/>
          <a:ext cx="1518989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B74C3-08B7-4BA9-9DAC-31BFFE58C25D}">
      <dsp:nvSpPr>
        <dsp:cNvPr id="0" name=""/>
        <dsp:cNvSpPr/>
      </dsp:nvSpPr>
      <dsp:spPr>
        <a:xfrm>
          <a:off x="745208" y="72001"/>
          <a:ext cx="2474575" cy="101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КОНСТРУЮВАННЯ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745208" y="72001"/>
        <a:ext cx="2474575" cy="1015439"/>
      </dsp:txXfrm>
    </dsp:sp>
    <dsp:sp modelId="{3BB9DFFE-D9BC-48EB-AEB5-C4085D5F052E}">
      <dsp:nvSpPr>
        <dsp:cNvPr id="0" name=""/>
        <dsp:cNvSpPr/>
      </dsp:nvSpPr>
      <dsp:spPr>
        <a:xfrm rot="18478862">
          <a:off x="3761928" y="966397"/>
          <a:ext cx="1271362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EC11D-223F-4F76-B6D5-48247129D3AC}">
      <dsp:nvSpPr>
        <dsp:cNvPr id="0" name=""/>
        <dsp:cNvSpPr/>
      </dsp:nvSpPr>
      <dsp:spPr>
        <a:xfrm>
          <a:off x="3939868" y="216017"/>
          <a:ext cx="1697878" cy="101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АРХІТЕКТУРА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3939868" y="216017"/>
        <a:ext cx="1697878" cy="1015439"/>
      </dsp:txXfrm>
    </dsp:sp>
    <dsp:sp modelId="{24D7C922-AC75-457C-9A24-0152DA5B3342}">
      <dsp:nvSpPr>
        <dsp:cNvPr id="0" name=""/>
        <dsp:cNvSpPr/>
      </dsp:nvSpPr>
      <dsp:spPr>
        <a:xfrm rot="21502814">
          <a:off x="4365989" y="2066005"/>
          <a:ext cx="1165960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4C4CF-F02C-4D2C-854C-6780D6F7C289}">
      <dsp:nvSpPr>
        <dsp:cNvPr id="0" name=""/>
        <dsp:cNvSpPr/>
      </dsp:nvSpPr>
      <dsp:spPr>
        <a:xfrm>
          <a:off x="4726727" y="1800200"/>
          <a:ext cx="1609979" cy="101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МЕДИЦИНА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4726727" y="1800200"/>
        <a:ext cx="1609979" cy="1015439"/>
      </dsp:txXfrm>
    </dsp:sp>
    <dsp:sp modelId="{38AC0EFA-A8EA-42FA-8F9F-1E9E3AFBEFFC}">
      <dsp:nvSpPr>
        <dsp:cNvPr id="0" name=""/>
        <dsp:cNvSpPr/>
      </dsp:nvSpPr>
      <dsp:spPr>
        <a:xfrm rot="3354136">
          <a:off x="3659627" y="3350608"/>
          <a:ext cx="1379395" cy="516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1AF7C-228F-49AA-8CDB-C61946F4AE71}">
      <dsp:nvSpPr>
        <dsp:cNvPr id="0" name=""/>
        <dsp:cNvSpPr/>
      </dsp:nvSpPr>
      <dsp:spPr>
        <a:xfrm>
          <a:off x="3816429" y="3672408"/>
          <a:ext cx="1839088" cy="101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ПСИХОЛОГІЯ</a:t>
          </a:r>
          <a:endParaRPr lang="ru-RU" sz="1600" b="1" i="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3816429" y="3672408"/>
        <a:ext cx="1839088" cy="101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jpe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4DFA-023C-4CFA-972B-B86FD0F4EC8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5E16-C55B-43F8-A00E-BED8D29673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CD3-812B-4A94-9EF4-EDE74D106B0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08DE-8208-49D9-B624-DE112131024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5374-FC44-4A92-BF24-91A1E1C938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15E5-B787-4B86-9ECC-2AFD26B6B1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2582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4B59-1D80-49C8-AFB6-12ED4E19656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9010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3F54-7084-472F-8090-EEEA50A4629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DF05-CF26-4439-B908-FB1FBA45CC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2AB5-4143-4934-8D86-733C887CA49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1FE2-6711-493D-8042-DB7DABA33E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290C43-2ED4-4119-8E81-9799CB83F36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9.jpeg"/><Relationship Id="rId3" Type="http://schemas.openxmlformats.org/officeDocument/2006/relationships/image" Target="../media/image38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4876800" y="3933056"/>
            <a:ext cx="3886200" cy="2664296"/>
          </a:xfrm>
        </p:spPr>
        <p:txBody>
          <a:bodyPr anchor="ctr" anchorCtr="0"/>
          <a:lstStyle/>
          <a:p>
            <a:r>
              <a:rPr lang="uk-UA" sz="2000" dirty="0" smtClean="0"/>
              <a:t>Роботу виконала: </a:t>
            </a:r>
            <a:endParaRPr lang="ru-RU" sz="2000" dirty="0" smtClean="0"/>
          </a:p>
          <a:p>
            <a:r>
              <a:rPr lang="uk-UA" sz="2000" dirty="0" smtClean="0"/>
              <a:t>Мироненко Анастасія ,</a:t>
            </a:r>
            <a:endParaRPr lang="ru-RU" sz="2000" dirty="0" smtClean="0"/>
          </a:p>
          <a:p>
            <a:r>
              <a:rPr lang="uk-UA" sz="2000" dirty="0" smtClean="0"/>
              <a:t>учениця 9-Б класу                     Харківської  загальноосвітньої школи І-ІІІ ступенів № 118 Харківської міської ради Харківської області </a:t>
            </a:r>
            <a:endParaRPr lang="ru-RU" sz="2000" dirty="0"/>
          </a:p>
        </p:txBody>
      </p:sp>
      <p:sp>
        <p:nvSpPr>
          <p:cNvPr id="5123" name="Rectangle 58"/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382000" cy="1728192"/>
          </a:xfrm>
        </p:spPr>
        <p:txBody>
          <a:bodyPr/>
          <a:lstStyle/>
          <a:p>
            <a:r>
              <a:rPr lang="uk-UA" sz="1800" b="1" dirty="0" smtClean="0">
                <a:solidFill>
                  <a:srgbClr val="FFFF00"/>
                </a:solidFill>
                <a:latin typeface="Arial Black" pitchFamily="34" charset="0"/>
              </a:rPr>
              <a:t>Міністерство освіти і науки України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latin typeface="Arial Black" pitchFamily="34" charset="0"/>
              </a:rPr>
              <a:t>Департамент науки і освіти Харківської облдержадміністрації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latin typeface="Arial Black" pitchFamily="34" charset="0"/>
              </a:rPr>
              <a:t>Харківське територіальне відділення МАН України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latin typeface="Arial Black" pitchFamily="34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b="1" dirty="0" smtClean="0">
                <a:solidFill>
                  <a:srgbClr val="FFC000"/>
                </a:solidFill>
              </a:rPr>
              <a:t>Відділення: математика</a:t>
            </a:r>
            <a:r>
              <a:rPr lang="ru-RU" sz="1800" b="1" dirty="0" smtClean="0">
                <a:solidFill>
                  <a:srgbClr val="FFC000"/>
                </a:solidFill>
              </a:rPr>
              <a:t/>
            </a:r>
            <a:br>
              <a:rPr lang="ru-RU" sz="1800" b="1" dirty="0" smtClean="0">
                <a:solidFill>
                  <a:srgbClr val="FFC000"/>
                </a:solidFill>
              </a:rPr>
            </a:br>
            <a:r>
              <a:rPr lang="uk-UA" sz="1800" b="1" dirty="0" smtClean="0">
                <a:solidFill>
                  <a:srgbClr val="FFC000"/>
                </a:solidFill>
              </a:rPr>
              <a:t>Секція: математика</a:t>
            </a:r>
            <a:endParaRPr lang="ru-RU" dirty="0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Rectangle 58"/>
          <p:cNvSpPr txBox="1">
            <a:spLocks noChangeArrowheads="1"/>
          </p:cNvSpPr>
          <p:nvPr/>
        </p:nvSpPr>
        <p:spPr bwMode="auto">
          <a:xfrm>
            <a:off x="323528" y="2204864"/>
            <a:ext cx="8382000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Arial Black" pitchFamily="34" charset="0"/>
              </a:rPr>
              <a:t>ПРАКТИЧНЕ ВИКОРИСТАННЯ ОРІГАМІ В МАТЕМАТИЦІ</a:t>
            </a:r>
            <a:endParaRPr lang="ru-R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700808"/>
            <a:ext cx="6048672" cy="1800200"/>
          </a:xfrm>
        </p:spPr>
        <p:txBody>
          <a:bodyPr/>
          <a:lstStyle/>
          <a:p>
            <a:pPr algn="just"/>
            <a:r>
              <a:rPr lang="uk-UA" b="1" dirty="0" err="1" smtClean="0">
                <a:latin typeface="Arial" pitchFamily="34" charset="0"/>
                <a:cs typeface="Arial" pitchFamily="34" charset="0"/>
              </a:rPr>
              <a:t>ДНК-орігамі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- дуже молода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техніка                         в медицині.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сучасну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нанотехнологію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ДНК-орігамі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отримали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можливість доставляти ліки в пухлину, не зачіпаючи навколишніх здорових тканин. 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2"/>
          <p:cNvSpPr txBox="1">
            <a:spLocks noChangeArrowheads="1"/>
          </p:cNvSpPr>
          <p:nvPr/>
        </p:nvSpPr>
        <p:spPr bwMode="auto">
          <a:xfrm>
            <a:off x="467544" y="260648"/>
            <a:ext cx="626469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SzPct val="100000"/>
            </a:pPr>
            <a:r>
              <a:rPr lang="uk-UA" sz="2400" b="1" dirty="0" smtClean="0">
                <a:solidFill>
                  <a:srgbClr val="FFFF00"/>
                </a:solidFill>
              </a:rPr>
              <a:t>Інтеграція </a:t>
            </a:r>
            <a:r>
              <a:rPr lang="uk-UA" sz="2400" b="1" dirty="0" smtClean="0">
                <a:solidFill>
                  <a:srgbClr val="FFFF00"/>
                </a:solidFill>
              </a:rPr>
              <a:t>традиційного японського мистецтва орігамі у світову </a:t>
            </a:r>
            <a:r>
              <a:rPr lang="uk-UA" sz="2400" b="1" dirty="0" smtClean="0">
                <a:solidFill>
                  <a:srgbClr val="FFFF00"/>
                </a:solidFill>
              </a:rPr>
              <a:t>культуру                  </a:t>
            </a:r>
            <a:r>
              <a:rPr lang="uk-UA" sz="2400" b="1" dirty="0" smtClean="0">
                <a:solidFill>
                  <a:srgbClr val="FFFF00"/>
                </a:solidFill>
              </a:rPr>
              <a:t>і </a:t>
            </a:r>
            <a:r>
              <a:rPr lang="uk-UA" sz="2400" b="1" dirty="0" smtClean="0">
                <a:solidFill>
                  <a:srgbClr val="FFFF00"/>
                </a:solidFill>
              </a:rPr>
              <a:t>науку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342900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Пол </a:t>
            </a:r>
            <a:r>
              <a:rPr lang="uk-UA" sz="2000" b="1" dirty="0" err="1" smtClean="0">
                <a:solidFill>
                  <a:srgbClr val="002060"/>
                </a:solidFill>
              </a:rPr>
              <a:t>Ротмунд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81" name="AutoShape 9" descr="data:image/jpeg;base64,/9j/4AAQSkZJRgABAQAAAQABAAD/2wCEAAkGBhMSEBQUEhMWFRUWGBQXFxgWFRgXFRYXFRQWFRUUFRUXHCYeFxkkHBQVHy8gIycpLCwsFR4xNTAqNSYrLCkBCQoKDgwOGg8PGikkHyQpKSkpKSwsLCwpLCksLCwsKSwpLCwpLCwpLCwsLCwsKSksKSwsKSwsKSkpLCkpLCwsKf/AABEIAIAA0AMBIgACEQEDEQH/xAAcAAACAgMBAQAAAAAAAAAAAAAGBwQFAQIDAAj/xABFEAACAAMEBAYPBQkBAQAAAAABAgADEQQFEiEGMUFRBxNhcYGSCCIjMlNUc5GTobGys9HSFBgzUvAWFyQ0QmJywdPhRP/EABoBAAMBAQEBAAAAAAAAAAAAAAECAwQABQb/xAAjEQACAgICAgMAAwAAAAAAAAAAAQIRAyESMUFRBBMiMnHx/9oADAMBAAIRAxEAPwBq6UaQmyIjLLD42K0LYaUUmuowOHhNfxdfSn6Im8JX4Unyh9wwvqxwQz/edM8WX0p+iMfvQmeLJ6U/RAYxjUSWNcI1dHrgWGg2HCe/iy+lP0Rr+9GZ4svpT9EAT2hqZAE55A1pTeYqG0gYGhAJ5NfQIXkNwGkeFSZ4snpj/wA45twsTPFU9Mf+cL2zX0j6wVHLkeiJczDrDVrsIzjuQeAa/vam+Kp6Zv8AnHJ+GCaP/kT07f8AOApxlHIrlBsWg5/fFN8UT07f84yOGCb4onp2/wCcL+lI2Vs44A6tC9KWt0uY7ShLwOFADl69qGqSVFNcb3vpMZM0oJYagBqWI1jdhii4Ij/Dz/Kj4ax7Sxf4puZPZDojkbS0WQ00bwS9c/TG37ZN4JeufpgToY2C88NRD7JewqOmLeCXrn6Yx+2TeCXrn6YF6c8Ypzx1B5y9hT+2beCXrn6Y9+2beCXrn6YGKckYI5D5o6gfZL2FI0zPg165+mPftkfBL1z9MCwI3RtQQKO+yXsJjpmfBL1z9MY/bRvBL6Q/TA2AIwQsGjvskEp00bwK+kP0xb3DfBtCsSoXCQMmxVyB3CAKq8sFmhH4c3/Ie6IDQ8JtumQeEw9yk+Ub3DC9JhgcJ47jI8ofcML4QppR3lWfEaYgNpY6gBriLbrWrDDKFFUZt+YxyvbIChy20JzrEq5bEGRiwA3DfGecjVjgV9mtGCWVKgYtZA7bpMU7WPjJgC6hUmClrqxHeoGcavdoRMhmc+jnhFIq4grKlmpB/pOXLyRKM3BQqe19h3iJcuXQEHUdddfJEZ5GVP1SH7FqjtaLwaXTFRkIqCPWRHTFUAggg6iNRihnTOKIBrhBqOSuREbSZ3FPRTWWx27D+jDpURmWzCMhYwGjfDDkmM7giP8ADz/Kj4axjS61YbU3MvsjbgjHcJ/lR8NYj6ZWpVtb4iB2qeyGRDKrRXJba7/NHUWiu2I0ueh/qEea0S6VLCHM7TOk+2BFLMwAGsmBG8NPGaolKAv5mzJ5hFNpVpNxswqveLWg9pblgf8AtVdnNSJSn6NGPEvJZT7fNfMzGpsAZqjzao3Gkdpl07d+Qkk188VZc01Hoy9UdJTMcq5coMT5F+DC27NPS4CvkairbxTLpg1sVpSYgIJ1QlXlFa11xe6PXs8sBcXaNq/tMCblVxYsYRv9IZyvyxnjDAeLU1e+MSkvp1oMz0GGjmd7RKWBJaYUB4LNBz3Ob/mPdEL6y3kXA7Qiu0wdcHk2sudlqce4Iu3ojjVSI/Cce5SPKN7hhfEgCphg8J34Ujyje4YW9pyGUTbNsezH2xZgw0FTQCuwckF13XIOLA1kGnJC8sMw/aFywgsDTcKw5JadqK5CmuMzRvgCbywrNsWtPVs6Y4XjJoFOqtBGNLbxSUQq0qNldW6vLAzZ7xmzWpmSd2oc52COUSjaJV4hV1EGKxnz/wDY4X1KZGCzFIOwGufzEVklnr3pI5wBFVEhOW6Jt5yQymKMTqrQn9bIv0BI1UrvzgdtsrC3TDojL2ENz2zGtG1r7IsqQKXZb+Lep1HIwVq1RBIjN4I/wLR5UfDWIGn1iV7TMB1lUz6IsOCQdwn+VHw1j2l0sfaWo1DRfZDKvJHJaWgNkXThp2xyjF6SAsqYw1hWPTTKLjAN9YhX8g+zTcv6G9kcoxXSI8pN7YAXXo+CoaYals6boIbLc0rLtBHCzDUOaLiQmEVjDmkex8eB2lXYmxF80dmuWVTvBEmy6o7KYxNm5IANIbgEtstTGKuz2LCDTMHOm46jBjpdmAN2YgKMxsQNcq59Eascm1RgzRVh5o6oeSuIZrVeemqLX7Mh2RU6KrWzgmtcTauTKsXCrXfHpQ3FHj5NTZpxCiDTQGnFzafnHuiBIodVIL9BFpLm/wCY90Qz6Ox/yIXCd+FI8o3uGFrbppVCwzIhkcKJ7lI8o3uGFneLHimprpEmbY9lDareVo+5gDTZTOGpedvmNJltLFQQKhKs2rkFBCUSYCGlscn27iNR9cPnRyYGssppZAYotdxoKEGISVGzHsXdv0Ytkx8TI+f5QD64sdH9CpgnpxgoFIZhXYMwGpvOyDG+r1dUIylLtYEFm5Fpq54Hbo0oVFnTDLcomGmHPM1qz7WMG3Rb6/LLPhAutJstXbWtc9o5oW6SBsof1ugm0k01WetErq25dFIFRaC5qcqCgh4gyKOiZhihv2z6mi4lzN8R7ykY0pBTIyXgFoM7tfua8oEC8+xYSFHfMdW4bzBXIlYVA3CkEyyVOhqcEZ7hP8qPhrEbTGVW2Of7U9kSOCP8Cf5UfDWJukSVtDUUsaL7Ie6IZFaAuuE7YiX1bWFnfKtRhA2HEaQUPZkpVlau6KO8wJktwUKqKMKjOq51gSmq0ShD9K+hfvfkxdarr1YhXzRfXVfBmy+1BJXOnQYim6xmaChzzFc98W2ilkCcYQO+jz8vTZ7eFO0itmaS2hGoVlqP7moYvLsvWYwzVW5UbVzxzvO40Z8W3aCKiJl13Ki9sFodtMvOBrjO2qNNSsg6XSayQ41r6wdcCVz3dMmuqhCUdhmNnLDCvWyCYhTVHKVYeJwcS2QwhloNR212EUMFT4x0I8SnLZtd0gSl4oCmDlrUEnOuUSip/NE2xzZCMzzMyRQDmzrGt6aQo6hUlqtNpEelglNwVo8T5ccayvi/98kQEnMGDPQRCJc2v5x7ogOk6QlRQykb1CDPQi9TPSaSAMLAZf4gxa5eURx1y0yr4VT3Gz+Ub4ZhcTlqKb4Y/Cqe42fyjfDaFwxhWakAs2ynGVpnU5bTDX4P7WwsgVqgqSKHlzEAF9o8qas6XkRmDuI3iLbQ/TeZMtBSdhGJcsIpVgamvOIlNNo1Y5JMudKJs12oASorq5NpjjcOlEizSnlzE4x3PebCKbTFtMvBe21GtfXHa4tGLJQzWlLMfZiFcPNCpmm22BFrsmNyyyhLUnIE1oD/AKiFag6iiEFjs2dJg8vq8lrhSxyzlSpRj5hAlMs7L3yFecERRCTTRHlKQM9ccbz/AAn5o7Yoj3i3cm5jHeSRAuCUKknNt5glk4Cpxax3uuleWkBtz2qj57YJ0aoqIcyja4I0IkWiopWap5Pw1zHJFjf9vCT2G2i+yKvgfmE2efUk0mqBXYOLXIRYaQSUNpar0NF9kElk6K17y5B0xX3jbg0t1oM1YeoxZNdqMMpg9UcPsUsHOYI60Qpixn21igpFtcd8hZdMDA6uQ8xipviwmW02WrCqMcG5hrX1UiwuFUKAzJ0wGhNAgIrTYab482a0/wCz38Utpr0WVudxSYgrvSuzk5YsrsvYOmWvbv6Yr5wZhSS7Gtc5iKKCvJnGt3IVqWNTmpNKV3GnnjO+jS212XMzM1iLe96cTZ2YLU5AZZYjkCd4EZaflG152HjZJlk0rTPmzMFJNqyTk0nRDuScZtnluwxNShO8g5xNMj+2NLFJWTLWWMgNVdZJ1kxLWWRrJ6I9yOlR81PbbIZkV1CDjg9kFZc6u119wQLIgO/zQX6D04ubT8w90RzYca/RVcLH4Nn8o3w2hbgwyOFc9xkeUb4ZhZu0TZsRifIDqVOo5QDzrM8uZVTRkJIPNtg3DRBtt0maw4sdudgFSa7KDXWAOjqJzMqTP6XGIf7EHGi9+SVSjEV5YHNGrNxkibJZaNJYZbVDa+bMGKu22IqSDEjUrWw+vrTtJYpJoW5YD750saeKNTPX/wCQOzJZrrjCSawyC5vo7yzWPWpaoRyGN0FIxMORhlsTwUV2XdimUIypWCJUCgADVFnZbppIVR3wAz37xEErDtUZBo8Df8vaPKj4axV8Id48XbHAJrhTIc0WvA/+BaPKr8NYrNObVKW8GDGjYZezZhic4qSpujuXHaVg/Z7fMbUjGvREada2lv25oTnTWRFoukUkEgE5ckdDeNncYmK9Izif0w9i/dPugXtcl5qieEPFqcDNsz70nprHS77Duag9UEot1lMp5AeiOKEKKDnECl9rMsKy8XdEcnA65d7TJwdTGtaZ6jE8mPVRNXx89P8AQUIuFaViCZ4XWYHZekrzBQKRzxJsst5h7YxicePZt58+ggu4mY9R3oifb7UqDMhRtJNAAP8AZgVvLTOVZV4uUOMmbfyKf7jtPIICbwvebPYtNcsTv1DkC6hGjD8WWTb0iOX5UcelthHpPpDimKbNOqM8QKmgI1FWOuOt18IM2UlHlJNbY2IrluK51gMxx2R49mGKKVHjTm27G5oppC1rEwuqrhw0wk51rWteYeeGNoaBgmU/MPdEfOdzXobNNWZmUOTYdeE68uTXH0BwcurSZjI2JWZSDvGAQuSHF6FxPZA4W/wbP5RvhtCzhl8Lv4Nn8o3w2hXNNAGcRNiNgYO+DG48c1p7DKXktdrnaOYe2FrNvAf0ivLBTbuFX7BZZVnsiAzMNZkx+9DNnku08+6A0FJvRZ2a7ms99zkbVPlswO/C1fPmYm33o2rKxoQc6UFa8hGuBO4OE7jpkpraMUyWWwzVABwv3yMm0ZDVuhk3fe0i0CsmYr7wMmHOpziErTN8GpLYpLdYijEEZiIeCGLpjYFZcVAGG3VXkML+Y0OnYJRpnGJd1WYzHxbF9ZiIqYjSoA2scgBzxpfGlcpJXFWYljtcZAcx2mKxM834QbpJoIDNM7pKsJ8skA5OATkdjRQ3RpjPkPVnaYh75GYtltKk5gwd3pbFeyTGUgq0skeaLpqSozrTCzgAtbTLHaSxrSeAObikil4ULDMa85hVGYYJWY5jWLPsc/5K1eXHwki30zvFUtTDW1EoBr1RCUFLTFlJx2hXLdc0tUy3ptpkY6X5dbywvEI7YgcWLYdkTb00vnoxBTABlq/3Fe+kBmUxM1P1tidRj0LcpbMXZOnyzUWfEeUDXF3e97T7VZJkqdZsIGF0YU7Vkz2clR0xRfaJrV4nGRyZkRMex2tExhzgwktjyIFM8tsFR0Byd2DEu+JaGjVqNwrHG8dJncYU7mp10749I1RWXqwM5sPIPMP15ojKsdDBBU62Xnnm9WdBHqxqY2AjUkZTdY7qY5KI6LFYiSJMmbh15g/qsO7gGY/ZrUCaqJy4dwBlIct2eyEaph29j838Na/LL8FIOX+IMS/VkjhztjS7PZcO2cwPNxLn/QhMTLUxzJj6M070FS85cqW815QluXBQKSSVK0OLngMbseJB122f1ZfyjGbLFCloBIqdorEXSGZWaeQn/VPVDlPY52bxyf1Zfyjed2PMhzVrZPJoB3kvUN9BnHBsQiTSIm2a9psshkd1Yf1KxBHSIdX3cbN45P6sv5RkdjlZvHJ/Vl/KOo5TaFkNPLTMQLMdplNrUr0mKu2Xq76hTmMONex2s41Wyf1ZfyjJ7Hez+OT+rL+UDiir+RNqmImfbHYUYkjdU080cC0Ps9jlZvG5/Vl/KNfu42bxuf1Zfyg6JOTYhDF1Yr2K2ObKJ2qF5m77oyhw/dxs3jc/qy/lGfu42bxuf1Zfygp0Kbdjp/J2ry4+EkXWl1mU2tmIzomzki50C0Dl3XKmy5c15omOHJcAEEKFoMPNFheOjizphcuwqAKACmQ5Y7yJNNrQvzYEIzFRyxtLu2WoyRac0Go0OXwreZY8dDl8K3mWDaIcJAjKkqveqBzCkDfCRefFWIoDnOYSwNuHNnPNQU6YaR0OXwr9VYHNI+BuXbJivMtU5cKlVCqlBU1JzGs0HmgphWN3s+dMP62R6u6Hoex2s/jk/qy/lHvu7Wfxyf1Jfyh+aH4MRVKRkb4ef3c7N45P6sv5Rn7utn8cn9SX8oHNB4MR6mOimHb93ez+OT+pL+UZHY82fxyf1Jf0wyyIH1sSmKHb2PZrZrXTwyfCWPDse5Hjk/qSvpgw0E0El3XLmpLmvME1w5LhQQQoXLCBugTmmqQYQad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data:image/jpeg;base64,/9j/4AAQSkZJRgABAQAAAQABAAD/2wCEAAkGBhMSEBQUEhMWFRUWGBQXFxgWFRgXFRYXFRQWFRUUFRUXHCYeFxkkHBQVHy8gIycpLCwsFR4xNTAqNSYrLCkBCQoKDgwOGg8PGikkHyQpKSkpKSwsLCwpLCksLCwsKSwpLCwpLCwpLCwsLCwsKSksKSwsKSwsKSkpLCkpLCwsKf/AABEIAIAA0AMBIgACEQEDEQH/xAAcAAACAgMBAQAAAAAAAAAAAAAGBwQFAQIDAAj/xABFEAACAAMEBAYPBQkBAQAAAAABAgADEQQFEiEGMUFRBxNhcYGSCCIjMlNUc5GTobGys9HSFBgzUvAWFyQ0QmJywdPhRP/EABoBAAMBAQEBAAAAAAAAAAAAAAECAwQABQb/xAAjEQACAgICAgMAAwAAAAAAAAAAAQIRAyESMUFRBBMiMnHx/9oADAMBAAIRAxEAPwBq6UaQmyIjLLD42K0LYaUUmuowOHhNfxdfSn6Im8JX4Unyh9wwvqxwQz/edM8WX0p+iMfvQmeLJ6U/RAYxjUSWNcI1dHrgWGg2HCe/iy+lP0Rr+9GZ4svpT9EAT2hqZAE55A1pTeYqG0gYGhAJ5NfQIXkNwGkeFSZ4snpj/wA45twsTPFU9Mf+cL2zX0j6wVHLkeiJczDrDVrsIzjuQeAa/vam+Kp6Zv8AnHJ+GCaP/kT07f8AOApxlHIrlBsWg5/fFN8UT07f84yOGCb4onp2/wCcL+lI2Vs44A6tC9KWt0uY7ShLwOFADl69qGqSVFNcb3vpMZM0oJYagBqWI1jdhii4Ij/Dz/Kj4ax7Sxf4puZPZDojkbS0WQ00bwS9c/TG37ZN4JeufpgToY2C88NRD7JewqOmLeCXrn6Yx+2TeCXrn6YF6c8Ypzx1B5y9hT+2beCXrn6Y9+2beCXrn6YGKckYI5D5o6gfZL2FI0zPg165+mPftkfBL1z9MCwI3RtQQKO+yXsJjpmfBL1z9MY/bRvBL6Q/TA2AIwQsGjvskEp00bwK+kP0xb3DfBtCsSoXCQMmxVyB3CAKq8sFmhH4c3/Ie6IDQ8JtumQeEw9yk+Ub3DC9JhgcJ47jI8ofcML4QppR3lWfEaYgNpY6gBriLbrWrDDKFFUZt+YxyvbIChy20JzrEq5bEGRiwA3DfGecjVjgV9mtGCWVKgYtZA7bpMU7WPjJgC6hUmClrqxHeoGcavdoRMhmc+jnhFIq4grKlmpB/pOXLyRKM3BQqe19h3iJcuXQEHUdddfJEZ5GVP1SH7FqjtaLwaXTFRkIqCPWRHTFUAggg6iNRihnTOKIBrhBqOSuREbSZ3FPRTWWx27D+jDpURmWzCMhYwGjfDDkmM7giP8ADz/Kj4axjS61YbU3MvsjbgjHcJ/lR8NYj6ZWpVtb4iB2qeyGRDKrRXJba7/NHUWiu2I0ueh/qEea0S6VLCHM7TOk+2BFLMwAGsmBG8NPGaolKAv5mzJ5hFNpVpNxswqveLWg9pblgf8AtVdnNSJSn6NGPEvJZT7fNfMzGpsAZqjzao3Gkdpl07d+Qkk188VZc01Hoy9UdJTMcq5coMT5F+DC27NPS4CvkairbxTLpg1sVpSYgIJ1QlXlFa11xe6PXs8sBcXaNq/tMCblVxYsYRv9IZyvyxnjDAeLU1e+MSkvp1oMz0GGjmd7RKWBJaYUB4LNBz3Ob/mPdEL6y3kXA7Qiu0wdcHk2sudlqce4Iu3ojjVSI/Cce5SPKN7hhfEgCphg8J34Ujyje4YW9pyGUTbNsezH2xZgw0FTQCuwckF13XIOLA1kGnJC8sMw/aFywgsDTcKw5JadqK5CmuMzRvgCbywrNsWtPVs6Y4XjJoFOqtBGNLbxSUQq0qNldW6vLAzZ7xmzWpmSd2oc52COUSjaJV4hV1EGKxnz/wDY4X1KZGCzFIOwGufzEVklnr3pI5wBFVEhOW6Jt5yQymKMTqrQn9bIv0BI1UrvzgdtsrC3TDojL2ENz2zGtG1r7IsqQKXZb+Lep1HIwVq1RBIjN4I/wLR5UfDWIGn1iV7TMB1lUz6IsOCQdwn+VHw1j2l0sfaWo1DRfZDKvJHJaWgNkXThp2xyjF6SAsqYw1hWPTTKLjAN9YhX8g+zTcv6G9kcoxXSI8pN7YAXXo+CoaYals6boIbLc0rLtBHCzDUOaLiQmEVjDmkex8eB2lXYmxF80dmuWVTvBEmy6o7KYxNm5IANIbgEtstTGKuz2LCDTMHOm46jBjpdmAN2YgKMxsQNcq59Eascm1RgzRVh5o6oeSuIZrVeemqLX7Mh2RU6KrWzgmtcTauTKsXCrXfHpQ3FHj5NTZpxCiDTQGnFzafnHuiBIodVIL9BFpLm/wCY90Qz6Ox/yIXCd+FI8o3uGFrbppVCwzIhkcKJ7lI8o3uGFneLHimprpEmbY9lDareVo+5gDTZTOGpedvmNJltLFQQKhKs2rkFBCUSYCGlscn27iNR9cPnRyYGssppZAYotdxoKEGISVGzHsXdv0Ytkx8TI+f5QD64sdH9CpgnpxgoFIZhXYMwGpvOyDG+r1dUIylLtYEFm5Fpq54Hbo0oVFnTDLcomGmHPM1qz7WMG3Rb6/LLPhAutJstXbWtc9o5oW6SBsof1ugm0k01WetErq25dFIFRaC5qcqCgh4gyKOiZhihv2z6mi4lzN8R7ykY0pBTIyXgFoM7tfua8oEC8+xYSFHfMdW4bzBXIlYVA3CkEyyVOhqcEZ7hP8qPhrEbTGVW2Of7U9kSOCP8Cf5UfDWJukSVtDUUsaL7Ie6IZFaAuuE7YiX1bWFnfKtRhA2HEaQUPZkpVlau6KO8wJktwUKqKMKjOq51gSmq0ShD9K+hfvfkxdarr1YhXzRfXVfBmy+1BJXOnQYim6xmaChzzFc98W2ilkCcYQO+jz8vTZ7eFO0itmaS2hGoVlqP7moYvLsvWYwzVW5UbVzxzvO40Z8W3aCKiJl13Ki9sFodtMvOBrjO2qNNSsg6XSayQ41r6wdcCVz3dMmuqhCUdhmNnLDCvWyCYhTVHKVYeJwcS2QwhloNR212EUMFT4x0I8SnLZtd0gSl4oCmDlrUEnOuUSip/NE2xzZCMzzMyRQDmzrGt6aQo6hUlqtNpEelglNwVo8T5ccayvi/98kQEnMGDPQRCJc2v5x7ogOk6QlRQykb1CDPQi9TPSaSAMLAZf4gxa5eURx1y0yr4VT3Gz+Ub4ZhcTlqKb4Y/Cqe42fyjfDaFwxhWakAs2ynGVpnU5bTDX4P7WwsgVqgqSKHlzEAF9o8qas6XkRmDuI3iLbQ/TeZMtBSdhGJcsIpVgamvOIlNNo1Y5JMudKJs12oASorq5NpjjcOlEizSnlzE4x3PebCKbTFtMvBe21GtfXHa4tGLJQzWlLMfZiFcPNCpmm22BFrsmNyyyhLUnIE1oD/AKiFag6iiEFjs2dJg8vq8lrhSxyzlSpRj5hAlMs7L3yFecERRCTTRHlKQM9ccbz/AAn5o7Yoj3i3cm5jHeSRAuCUKknNt5glk4Cpxax3uuleWkBtz2qj57YJ0aoqIcyja4I0IkWiopWap5Pw1zHJFjf9vCT2G2i+yKvgfmE2efUk0mqBXYOLXIRYaQSUNpar0NF9kElk6K17y5B0xX3jbg0t1oM1YeoxZNdqMMpg9UcPsUsHOYI60Qpixn21igpFtcd8hZdMDA6uQ8xipviwmW02WrCqMcG5hrX1UiwuFUKAzJ0wGhNAgIrTYab482a0/wCz38Utpr0WVudxSYgrvSuzk5YsrsvYOmWvbv6Yr5wZhSS7Gtc5iKKCvJnGt3IVqWNTmpNKV3GnnjO+jS212XMzM1iLe96cTZ2YLU5AZZYjkCd4EZaflG152HjZJlk0rTPmzMFJNqyTk0nRDuScZtnluwxNShO8g5xNMj+2NLFJWTLWWMgNVdZJ1kxLWWRrJ6I9yOlR81PbbIZkV1CDjg9kFZc6u119wQLIgO/zQX6D04ubT8w90RzYca/RVcLH4Nn8o3w2hbgwyOFc9xkeUb4ZhZu0TZsRifIDqVOo5QDzrM8uZVTRkJIPNtg3DRBtt0maw4sdudgFSa7KDXWAOjqJzMqTP6XGIf7EHGi9+SVSjEV5YHNGrNxkibJZaNJYZbVDa+bMGKu22IqSDEjUrWw+vrTtJYpJoW5YD750saeKNTPX/wCQOzJZrrjCSawyC5vo7yzWPWpaoRyGN0FIxMORhlsTwUV2XdimUIypWCJUCgADVFnZbppIVR3wAz37xEErDtUZBo8Df8vaPKj4axV8Id48XbHAJrhTIc0WvA/+BaPKr8NYrNObVKW8GDGjYZezZhic4qSpujuXHaVg/Z7fMbUjGvREada2lv25oTnTWRFoukUkEgE5ckdDeNncYmK9Izif0w9i/dPugXtcl5qieEPFqcDNsz70nprHS77Duag9UEot1lMp5AeiOKEKKDnECl9rMsKy8XdEcnA65d7TJwdTGtaZ6jE8mPVRNXx89P8AQUIuFaViCZ4XWYHZekrzBQKRzxJsst5h7YxicePZt58+ggu4mY9R3oifb7UqDMhRtJNAAP8AZgVvLTOVZV4uUOMmbfyKf7jtPIICbwvebPYtNcsTv1DkC6hGjD8WWTb0iOX5UcelthHpPpDimKbNOqM8QKmgI1FWOuOt18IM2UlHlJNbY2IrluK51gMxx2R49mGKKVHjTm27G5oppC1rEwuqrhw0wk51rWteYeeGNoaBgmU/MPdEfOdzXobNNWZmUOTYdeE68uTXH0BwcurSZjI2JWZSDvGAQuSHF6FxPZA4W/wbP5RvhtCzhl8Lv4Nn8o3w2hXNNAGcRNiNgYO+DG48c1p7DKXktdrnaOYe2FrNvAf0ivLBTbuFX7BZZVnsiAzMNZkx+9DNnku08+6A0FJvRZ2a7ms99zkbVPlswO/C1fPmYm33o2rKxoQc6UFa8hGuBO4OE7jpkpraMUyWWwzVABwv3yMm0ZDVuhk3fe0i0CsmYr7wMmHOpziErTN8GpLYpLdYijEEZiIeCGLpjYFZcVAGG3VXkML+Y0OnYJRpnGJd1WYzHxbF9ZiIqYjSoA2scgBzxpfGlcpJXFWYljtcZAcx2mKxM834QbpJoIDNM7pKsJ8skA5OATkdjRQ3RpjPkPVnaYh75GYtltKk5gwd3pbFeyTGUgq0skeaLpqSozrTCzgAtbTLHaSxrSeAObikil4ULDMa85hVGYYJWY5jWLPsc/5K1eXHwki30zvFUtTDW1EoBr1RCUFLTFlJx2hXLdc0tUy3ptpkY6X5dbywvEI7YgcWLYdkTb00vnoxBTABlq/3Fe+kBmUxM1P1tidRj0LcpbMXZOnyzUWfEeUDXF3e97T7VZJkqdZsIGF0YU7Vkz2clR0xRfaJrV4nGRyZkRMex2tExhzgwktjyIFM8tsFR0Byd2DEu+JaGjVqNwrHG8dJncYU7mp10749I1RWXqwM5sPIPMP15ojKsdDBBU62Xnnm9WdBHqxqY2AjUkZTdY7qY5KI6LFYiSJMmbh15g/qsO7gGY/ZrUCaqJy4dwBlIct2eyEaph29j838Na/LL8FIOX+IMS/VkjhztjS7PZcO2cwPNxLn/QhMTLUxzJj6M070FS85cqW815QluXBQKSSVK0OLngMbseJB122f1ZfyjGbLFCloBIqdorEXSGZWaeQn/VPVDlPY52bxyf1Zfyjed2PMhzVrZPJoB3kvUN9BnHBsQiTSIm2a9psshkd1Yf1KxBHSIdX3cbN45P6sv5RkdjlZvHJ/Vl/KOo5TaFkNPLTMQLMdplNrUr0mKu2Xq76hTmMONex2s41Wyf1ZfyjJ7Hez+OT+rL+UDiir+RNqmImfbHYUYkjdU080cC0Ps9jlZvG5/Vl/KNfu42bxuf1Zfyg6JOTYhDF1Yr2K2ObKJ2qF5m77oyhw/dxs3jc/qy/lGfu42bxuf1Zfygp0Kbdjp/J2ry4+EkXWl1mU2tmIzomzki50C0Dl3XKmy5c15omOHJcAEEKFoMPNFheOjizphcuwqAKACmQ5Y7yJNNrQvzYEIzFRyxtLu2WoyRac0Go0OXwreZY8dDl8K3mWDaIcJAjKkqveqBzCkDfCRefFWIoDnOYSwNuHNnPNQU6YaR0OXwr9VYHNI+BuXbJivMtU5cKlVCqlBU1JzGs0HmgphWN3s+dMP62R6u6Hoex2s/jk/qy/lHvu7Wfxyf1Jfyh+aH4MRVKRkb4ef3c7N45P6sv5Rn7utn8cn9SX8oHNB4MR6mOimHb93ez+OT+pL+UZHY82fxyf1Jf0wyyIH1sSmKHb2PZrZrXTwyfCWPDse5Hjk/qSvpgw0E0El3XLmpLmvME1w5LhQQQoXLCBugTmmqQYQad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https://alumni.caltech.edu/system/datas/92/medium/news_photo_4022.jpg?1314728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91581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/>
          <a:srcRect l="57830" t="66562" r="17819" b="17688"/>
          <a:stretch>
            <a:fillRect/>
          </a:stretch>
        </p:blipFill>
        <p:spPr bwMode="auto">
          <a:xfrm rot="584116">
            <a:off x="380910" y="4548012"/>
            <a:ext cx="316835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6120680" cy="2376263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Китайський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дизайнер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Ченьюань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Вей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продемонстрував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концепт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мінімалістичного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телефону в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стилі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орігамі. 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оки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проект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передбачає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пристрою в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стаціонарного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телефону. Концепт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являє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собою трубку,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підключається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до баз за допомогою дроту.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645024"/>
            <a:ext cx="5608712" cy="20162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складеному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стані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трубка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нагадує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шматок картону. При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розмові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телефону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надати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ергономічну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форму.                        У самому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пристрої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тільки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мікрофон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динамік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мініатюрний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чіп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гніздо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підключення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бази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Barbosa Guimaraes Arquitectos, Vodaphone, дизайн, архитектура, Португа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804" y="548680"/>
            <a:ext cx="3086196" cy="2837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Мобильная новость: Мобильная новость: Китайский дизайнер показал концепт телефона в стиле ори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1763688" cy="158026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Мобильная новость: Мобильная новость: Китайский дизайнер показал концепт телефона в стиле ориг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85184"/>
            <a:ext cx="1656184" cy="149761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18864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SzPct val="100000"/>
            </a:pPr>
            <a:r>
              <a:rPr lang="uk-UA" sz="2400" b="1" dirty="0" smtClean="0">
                <a:solidFill>
                  <a:srgbClr val="002060"/>
                </a:solidFill>
              </a:rPr>
              <a:t>Інтеграція </a:t>
            </a:r>
            <a:r>
              <a:rPr lang="uk-UA" sz="2400" b="1" dirty="0" smtClean="0">
                <a:solidFill>
                  <a:srgbClr val="002060"/>
                </a:solidFill>
              </a:rPr>
              <a:t>традиційного японського мистецтва </a:t>
            </a:r>
            <a:r>
              <a:rPr lang="uk-UA" sz="2400" b="1" dirty="0" smtClean="0">
                <a:solidFill>
                  <a:srgbClr val="002060"/>
                </a:solidFill>
              </a:rPr>
              <a:t>орігамі </a:t>
            </a:r>
            <a:r>
              <a:rPr lang="uk-UA" sz="2400" b="1" dirty="0" smtClean="0">
                <a:solidFill>
                  <a:srgbClr val="002060"/>
                </a:solidFill>
              </a:rPr>
              <a:t>у світову культуру і </a:t>
            </a:r>
            <a:r>
              <a:rPr lang="uk-UA" sz="2400" b="1" dirty="0" smtClean="0">
                <a:solidFill>
                  <a:srgbClr val="002060"/>
                </a:solidFill>
              </a:rPr>
              <a:t>науку</a:t>
            </a:r>
            <a:endParaRPr lang="ru-RU" sz="2400" b="1" kern="0" dirty="0" smtClean="0">
              <a:solidFill>
                <a:srgbClr val="002060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29157" r="5644" b="45250"/>
          <a:stretch>
            <a:fillRect/>
          </a:stretch>
        </p:blipFill>
        <p:spPr bwMode="auto">
          <a:xfrm>
            <a:off x="251520" y="5157192"/>
            <a:ext cx="8640960" cy="136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2"/>
          <p:cNvSpPr txBox="1">
            <a:spLocks noChangeArrowheads="1"/>
          </p:cNvSpPr>
          <p:nvPr/>
        </p:nvSpPr>
        <p:spPr bwMode="auto">
          <a:xfrm>
            <a:off x="467544" y="260648"/>
            <a:ext cx="626469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SzPct val="100000"/>
            </a:pPr>
            <a:r>
              <a:rPr lang="uk-UA" sz="2400" b="1" dirty="0" smtClean="0">
                <a:solidFill>
                  <a:srgbClr val="FFFF00"/>
                </a:solidFill>
              </a:rPr>
              <a:t>Інтеграція </a:t>
            </a:r>
            <a:r>
              <a:rPr lang="uk-UA" sz="2400" b="1" dirty="0" smtClean="0">
                <a:solidFill>
                  <a:srgbClr val="FFFF00"/>
                </a:solidFill>
              </a:rPr>
              <a:t>традиційного японського мистецтва орігамі у світову культуру і </a:t>
            </a:r>
            <a:r>
              <a:rPr lang="uk-UA" sz="2400" b="1" dirty="0" smtClean="0">
                <a:solidFill>
                  <a:srgbClr val="FFFF00"/>
                </a:solidFill>
              </a:rPr>
              <a:t>науку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1520" y="1484784"/>
            <a:ext cx="59046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</a:rPr>
              <a:t>С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хема складання «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Міура-орі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», яка використовується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для розгортання установок сонячних батарей на космічних супутниках, вживалася для складання карт місцевості, упаковки. Наприклад, при складанні мапи, складки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Міура-орі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розташовані не під прямими кутами, а злегка нахилені по відношенню один до одного.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30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</a:rPr>
              <a:t>Така мапа стає компактною, в складеному вигляді являє плоску фігуру, але її можна розгорнути і згорнути одним рухом, а відсутність багатошарових складок зменшує навантаження на папір. </a:t>
            </a:r>
            <a:endParaRPr lang="ru-RU" sz="2000" dirty="0"/>
          </a:p>
        </p:txBody>
      </p:sp>
      <p:pic>
        <p:nvPicPr>
          <p:cNvPr id="7" name="Picture 2" descr="SpaceFab: 3D печать и роботизированная сборка в прямо космосе"/>
          <p:cNvPicPr>
            <a:picLocks noChangeAspect="1" noChangeArrowheads="1"/>
          </p:cNvPicPr>
          <p:nvPr/>
        </p:nvPicPr>
        <p:blipFill>
          <a:blip r:embed="rId3" cstate="print"/>
          <a:srcRect l="24458" t="14823"/>
          <a:stretch>
            <a:fillRect/>
          </a:stretch>
        </p:blipFill>
        <p:spPr bwMode="auto">
          <a:xfrm>
            <a:off x="6228184" y="620688"/>
            <a:ext cx="2736304" cy="273630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6264696" cy="86409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Двійкове ділення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204864"/>
          <a:ext cx="2391033" cy="3085601"/>
        </p:xfrm>
        <a:graphic>
          <a:graphicData uri="http://schemas.openxmlformats.org/drawingml/2006/table">
            <a:tbl>
              <a:tblPr/>
              <a:tblGrid>
                <a:gridCol w="1186165"/>
                <a:gridCol w="1204868"/>
              </a:tblGrid>
              <a:tr h="44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solidFill>
                            <a:srgbClr val="FFFF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Десятковий запис</a:t>
                      </a:r>
                      <a:endParaRPr lang="ru-RU" sz="1200" b="1" i="1" dirty="0">
                        <a:solidFill>
                          <a:srgbClr val="FFFF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solidFill>
                            <a:srgbClr val="FFFF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Двійковий запис</a:t>
                      </a:r>
                      <a:endParaRPr lang="ru-RU" sz="1200" b="1" i="1" dirty="0">
                        <a:solidFill>
                          <a:srgbClr val="FFFF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1/4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3/4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1/8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,001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3/8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,011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5/8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,101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7/8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,111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1/16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,0001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3/16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,0011</a:t>
                      </a:r>
                      <a:endParaRPr lang="ru-RU" sz="11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15/32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,01111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71800" y="3140968"/>
            <a:ext cx="6372200" cy="2520280"/>
          </a:xfrm>
        </p:spPr>
        <p:txBody>
          <a:bodyPr/>
          <a:lstStyle/>
          <a:p>
            <a:pPr marL="457200" indent="-457200" algn="l">
              <a:buAutoNum type="arabicParenBoth"/>
            </a:pP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Запишіть кому.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(2) Помножте дріб на 2.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(3) Виділіть цілу частину (1 або 0) і запишіть її праворуч від останнього, що ви вже записали.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(4) Повторіть кроки (2) і (3) стільки разів, скільки необхідно, кожного разу додаючи знаки праворуч, поки ви не отримаєте в остачі 0.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 bwMode="auto">
          <a:xfrm>
            <a:off x="395536" y="1628800"/>
            <a:ext cx="55446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ДВІЙКОВЕ   ПОДАННЯ   ДРОБУ</a:t>
            </a:r>
            <a:endParaRPr kumimoji="0" lang="ru-RU" sz="24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827584" y="5589240"/>
          <a:ext cx="7632848" cy="1022063"/>
        </p:xfrm>
        <a:graphic>
          <a:graphicData uri="http://schemas.openxmlformats.org/presentationml/2006/ole">
            <p:oleObj spid="_x0000_s63492" name="Equation" r:id="rId3" imgW="3340100" imgH="444500" progId="Equation.DSMT4">
              <p:embed/>
            </p:oleObj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 l="37871" t="25664" r="37407" b="28613"/>
          <a:stretch>
            <a:fillRect/>
          </a:stretch>
        </p:blipFill>
        <p:spPr bwMode="auto">
          <a:xfrm>
            <a:off x="6012160" y="398866"/>
            <a:ext cx="3131840" cy="3257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6264696" cy="86409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Двійкове ділення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6048672" cy="468052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002060"/>
                </a:solidFill>
              </a:rPr>
              <a:t>(1) Щоб відміряти складанням відстань, чисельно рівне двійковому дробу,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випишіть його двійкове подання.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(2) Потім, починаючи з правого кінця дробу (остання значуща цифра) для першого знака складіть верхній край до нижнього і розкладіть.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(3) Для кожної з решти знаків: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- якщо знак дорівнює 1, то перегніть верхній край листа до попередньої складки, зробіть перегин і розігніть;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- якщо знак дорівнює 0, то перегніть нижній край аркуша до попередньої складки , зробіть перегин і розігніть.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 l="57003" t="13781" r="18645" b="29126"/>
          <a:stretch>
            <a:fillRect/>
          </a:stretch>
        </p:blipFill>
        <p:spPr bwMode="auto">
          <a:xfrm>
            <a:off x="5796136" y="332656"/>
            <a:ext cx="3347864" cy="3274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5867400" cy="1008112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РОЗДІЛ ІІІ «Метод пересічних діагоналей»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485" t="13910" r="44415" b="40686"/>
          <a:stretch>
            <a:fillRect/>
          </a:stretch>
        </p:blipFill>
        <p:spPr bwMode="auto">
          <a:xfrm>
            <a:off x="5796136" y="3933056"/>
            <a:ext cx="31353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251520" y="1556792"/>
          <a:ext cx="1800200" cy="872824"/>
        </p:xfrm>
        <a:graphic>
          <a:graphicData uri="http://schemas.openxmlformats.org/presentationml/2006/ole">
            <p:oleObj spid="_x0000_s66561" name="Equation" r:id="rId4" imgW="939800" imgH="457200" progId="Equation.DSMT4">
              <p:embed/>
            </p:oleObj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635896" y="1556792"/>
          <a:ext cx="1800200" cy="890821"/>
        </p:xfrm>
        <a:graphic>
          <a:graphicData uri="http://schemas.openxmlformats.org/presentationml/2006/ole">
            <p:oleObj spid="_x0000_s66563" name="Equation" r:id="rId5" imgW="927100" imgH="457200" progId="Equation.DSMT4">
              <p:embed/>
            </p:oleObj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755576" y="2420889"/>
          <a:ext cx="936104" cy="918102"/>
        </p:xfrm>
        <a:graphic>
          <a:graphicData uri="http://schemas.openxmlformats.org/presentationml/2006/ole">
            <p:oleObj spid="_x0000_s66565" name="Equation" r:id="rId6" imgW="495085" imgH="482391" progId="Equation.DSMT4">
              <p:embed/>
            </p:oleObj>
          </a:graphicData>
        </a:graphic>
      </p:graphicFrame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267744" y="2420888"/>
          <a:ext cx="792088" cy="841594"/>
        </p:xfrm>
        <a:graphic>
          <a:graphicData uri="http://schemas.openxmlformats.org/presentationml/2006/ole">
            <p:oleObj spid="_x0000_s66567" name="Equation" r:id="rId7" imgW="457200" imgH="482600" progId="Equation.DSMT4">
              <p:embed/>
            </p:oleObj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539552" y="5085184"/>
          <a:ext cx="1944216" cy="926683"/>
        </p:xfrm>
        <a:graphic>
          <a:graphicData uri="http://schemas.openxmlformats.org/presentationml/2006/ole">
            <p:oleObj spid="_x0000_s66569" name="Equation" r:id="rId8" imgW="1016000" imgH="482600" progId="Equation.DSMT4">
              <p:embed/>
            </p:oleObj>
          </a:graphicData>
        </a:graphic>
      </p:graphicFrame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3203848" y="5085184"/>
          <a:ext cx="1927273" cy="936104"/>
        </p:xfrm>
        <a:graphic>
          <a:graphicData uri="http://schemas.openxmlformats.org/presentationml/2006/ole">
            <p:oleObj spid="_x0000_s66571" name="Equation" r:id="rId9" imgW="1002865" imgH="482391" progId="Equation.DSMT4">
              <p:embed/>
            </p:oleObj>
          </a:graphicData>
        </a:graphic>
      </p:graphicFrame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395536" y="4221088"/>
          <a:ext cx="864096" cy="882481"/>
        </p:xfrm>
        <a:graphic>
          <a:graphicData uri="http://schemas.openxmlformats.org/presentationml/2006/ole">
            <p:oleObj spid="_x0000_s66573" name="Equation" r:id="rId10" imgW="444307" imgH="457002" progId="Equation.DSMT4">
              <p:embed/>
            </p:oleObj>
          </a:graphicData>
        </a:graphic>
      </p:graphicFrame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75" name="Object 15"/>
          <p:cNvGraphicFramePr>
            <a:graphicFrameLocks noChangeAspect="1"/>
          </p:cNvGraphicFramePr>
          <p:nvPr/>
        </p:nvGraphicFramePr>
        <p:xfrm>
          <a:off x="1907704" y="4509120"/>
          <a:ext cx="936104" cy="318674"/>
        </p:xfrm>
        <a:graphic>
          <a:graphicData uri="http://schemas.openxmlformats.org/presentationml/2006/ole">
            <p:oleObj spid="_x0000_s66575" name="Equation" r:id="rId11" imgW="444307" imgH="152334" progId="Equation.DSMT4">
              <p:embed/>
            </p:oleObj>
          </a:graphicData>
        </a:graphic>
      </p:graphicFrame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179512" y="3284984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наступний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е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пінь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2,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більша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рівна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ніж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кожне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чисел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b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-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</a:rPr>
              <a:t>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66578" name="Object 18"/>
          <p:cNvGraphicFramePr>
            <a:graphicFrameLocks noChangeAspect="1"/>
          </p:cNvGraphicFramePr>
          <p:nvPr/>
        </p:nvGraphicFramePr>
        <p:xfrm>
          <a:off x="3347864" y="4437112"/>
          <a:ext cx="1776197" cy="432048"/>
        </p:xfrm>
        <a:graphic>
          <a:graphicData uri="http://schemas.openxmlformats.org/presentationml/2006/ole">
            <p:oleObj spid="_x0000_s66578" name="Equation" r:id="rId12" imgW="939600" imgH="228600" progId="Equation.DSMT4">
              <p:embed/>
            </p:oleObj>
          </a:graphicData>
        </a:graphic>
      </p:graphicFrame>
      <p:pic>
        <p:nvPicPr>
          <p:cNvPr id="66579" name="Picture 19" descr="D:\СВЕТА\МАН\МАН_2013\V-RKSuSTVY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620688"/>
            <a:ext cx="3059832" cy="3007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6696744" cy="108012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Метод </a:t>
            </a:r>
            <a:r>
              <a:rPr lang="uk-UA" sz="3600" dirty="0" smtClean="0">
                <a:solidFill>
                  <a:srgbClr val="002060"/>
                </a:solidFill>
              </a:rPr>
              <a:t>пересічних </a:t>
            </a:r>
            <a:r>
              <a:rPr lang="uk-UA" sz="3600" dirty="0" smtClean="0">
                <a:solidFill>
                  <a:srgbClr val="002060"/>
                </a:solidFill>
              </a:rPr>
              <a:t>діагоналей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5832648" cy="4608512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Задавши </a:t>
            </a:r>
            <a:r>
              <a:rPr lang="ru-RU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приходимо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наступно</a:t>
            </a:r>
            <a:r>
              <a:rPr lang="uk-UA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ланцюжк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кроків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 квадратом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Визначимо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наступний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пінь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більшу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рівну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кожне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чисел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Покладемо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m=a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n=</a:t>
            </a:r>
            <a:r>
              <a:rPr lang="en-US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p+a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-b.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Побудуємо точки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uk-UA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uk-UA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uk-UA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uk-UA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вздовж лівої і правої сторін квадрата, використовуючи двійковий метод . 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З'єднаємо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гином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Побудуємо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діагональ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кадрата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 l="29549" t="12594" r="27309" b="28344"/>
          <a:stretch>
            <a:fillRect/>
          </a:stretch>
        </p:blipFill>
        <p:spPr bwMode="auto">
          <a:xfrm>
            <a:off x="6012160" y="548680"/>
            <a:ext cx="3131840" cy="3172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5172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Перетин двох перегинів визначає нову точку, проекція якої на будь-яку сторону квадрата задає нову відстань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y</a:t>
            </a:r>
            <a:r>
              <a:rPr lang="uk-UA" sz="2000" b="1" i="1" dirty="0" smtClean="0">
                <a:solidFill>
                  <a:srgbClr val="FFFF00"/>
                </a:solidFill>
              </a:rPr>
              <a:t>.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5867400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пересічних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діагоналей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</a:rPr>
              <a:t>Ідея крос-діагональної побудови - обираються два відношення, відносно легких для побудови, тобто, двійкові дроби, для того, щоб побудувати відношення, яке є дробом недвійковим.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1498" t="24129" r="18182" b="33949"/>
          <a:stretch>
            <a:fillRect/>
          </a:stretch>
        </p:blipFill>
        <p:spPr bwMode="auto">
          <a:xfrm>
            <a:off x="251520" y="4149080"/>
            <a:ext cx="8532440" cy="250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3" name="Рисунок 4" descr="оригами меб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708" y="476672"/>
            <a:ext cx="338429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5250160" cy="1152128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Метод </a:t>
            </a:r>
            <a:r>
              <a:rPr lang="uk-UA" sz="3600" dirty="0" smtClean="0">
                <a:solidFill>
                  <a:srgbClr val="002060"/>
                </a:solidFill>
              </a:rPr>
              <a:t>пересічних </a:t>
            </a:r>
            <a:r>
              <a:rPr lang="uk-UA" sz="3600" dirty="0" smtClean="0">
                <a:solidFill>
                  <a:srgbClr val="002060"/>
                </a:solidFill>
              </a:rPr>
              <a:t>діагоналей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5250160" cy="3705200"/>
          </a:xfrm>
        </p:spPr>
        <p:txBody>
          <a:bodyPr/>
          <a:lstStyle/>
          <a:p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Двійковий алгоритм дозволяє виконати значно меншу кількість перегинів, ніж при звичайному діленні сторони аркуша паперу.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Також двійкове ділення сторони квадрату і певному відношенні дозволяє за допомогою методу пересічних діагоналей відкласти на стороні квадрату раціональний дріб з найменшою кількістю перегинів.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http://origami-blog.origami-kids.com/wp-content/uploads/2012/08/268633_386874671379047_2130899874_n1-e1344561898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816" y="476672"/>
            <a:ext cx="3217184" cy="3581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3166120" cy="79451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ВИСНОВКИ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6192688" cy="4896544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Досліджуючи дану тему було виконано наступні </a:t>
            </a:r>
            <a:r>
              <a:rPr lang="uk-UA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завдання:</a:t>
            </a:r>
            <a:endParaRPr lang="ru-RU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проаналізовано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наукову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літературу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даної тематики;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зроб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лено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аналіз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методів складання аркуша паперу в певних місцях квадрата;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опановано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значення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двійкового методу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при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складанні аркуша паперу певним методом;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відтвор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ено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цілісну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практичну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картину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знаходження раціонального дробу,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яке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використовує мінімальне число перегинів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квадрату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джерел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складено алгоритм побудови дробів                                за допомогою орігамі, який доводить, що будь-який дріб може бути «складений»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  за  його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двійковим поданням.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http://architector.ua/images/articles/Max_Var/main_pic_big/pic_12956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987824" cy="3049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uk-UA" b="1" dirty="0" smtClean="0">
                <a:solidFill>
                  <a:srgbClr val="FFC000"/>
                </a:solidFill>
                <a:cs typeface="Arial" pitchFamily="34" charset="0"/>
                <a:sym typeface="Arial" pitchFamily="34" charset="0"/>
              </a:rPr>
              <a:t>ОРІГАМІ І ГЕОМЕТРІЯ</a:t>
            </a:r>
            <a:endParaRPr lang="ru-RU" b="1" dirty="0" smtClean="0">
              <a:solidFill>
                <a:srgbClr val="FFC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14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6480720" cy="1008112"/>
          </a:xfrm>
        </p:spPr>
        <p:txBody>
          <a:bodyPr/>
          <a:lstStyle/>
          <a:p>
            <a:pPr>
              <a:buSzPct val="100000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Орігамі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мистецтво складання паперу без використання клею та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ножиць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7" name="Picture 3" descr="D:\СВЕТА\МО\МО_2011-2012\предметний тиждень 2011-2012\фото\IMG_1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736304" cy="2664296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22920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Орігамі-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утворюється з двох японських слів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орі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» (японське)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камі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» (японське)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«складений папір».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МАН\МАН_2013\V-RKSuSTV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8432">
            <a:off x="5607658" y="403875"/>
            <a:ext cx="3465035" cy="287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D:\СВЕТА\МАН\МАН_2013\phwQlV8uK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2939">
            <a:off x="5055374" y="2407148"/>
            <a:ext cx="3620791" cy="271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СВЕТА\МАН\МАН_2013\58RbkvUWx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9065">
            <a:off x="5343304" y="4425382"/>
            <a:ext cx="3670622" cy="245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268760"/>
            <a:ext cx="48245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Геометрія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невід'ємною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складовою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людської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культури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ключем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пізнання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навколишнього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світу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, базою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науково-технічного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прогресу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.</a:t>
            </a:r>
          </a:p>
          <a:p>
            <a:pPr indent="539750" algn="just" eaLnBrk="0" hangingPunct="0"/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Візьміть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в руки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аркуш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паперу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площина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Зробіть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довільний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перегин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розгорніть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листок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побачите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пряму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лінію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Перетин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двох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таких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ліній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дає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нам точку. </a:t>
            </a:r>
            <a:r>
              <a:rPr lang="uk-UA" sz="2000" b="1" dirty="0" smtClean="0">
                <a:solidFill>
                  <a:srgbClr val="000066"/>
                </a:solidFill>
                <a:latin typeface="Cambria" pitchFamily="18" charset="0"/>
                <a:ea typeface="Times New Roman" pitchFamily="18" charset="0"/>
              </a:rPr>
              <a:t>Просторова трансформація плоского аркуша дозволяє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створювати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оригінальні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побудови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  <a:ea typeface="Times New Roman" pitchFamily="18" charset="0"/>
              </a:rPr>
              <a:t>контрукцій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mbria" pitchFamily="18" charset="0"/>
              </a:rPr>
              <a:t>,                                         </a:t>
            </a:r>
            <a:r>
              <a:rPr lang="uk-UA" sz="2000" b="1" smtClean="0">
                <a:solidFill>
                  <a:srgbClr val="000066"/>
                </a:solidFill>
                <a:latin typeface="Cambria" pitchFamily="18" charset="0"/>
                <a:ea typeface="Times New Roman" pitchFamily="18" charset="0"/>
              </a:rPr>
              <a:t> розвиває </a:t>
            </a:r>
            <a:r>
              <a:rPr lang="uk-UA" sz="2000" b="1" dirty="0" smtClean="0">
                <a:solidFill>
                  <a:srgbClr val="000066"/>
                </a:solidFill>
                <a:latin typeface="Cambria" pitchFamily="18" charset="0"/>
                <a:ea typeface="Times New Roman" pitchFamily="18" charset="0"/>
              </a:rPr>
              <a:t>уяву, фантазію, винахідливість,  логіку, просторове мислення  та інтелект. </a:t>
            </a:r>
            <a:endParaRPr lang="uk-UA" sz="2000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2"/>
          <p:cNvSpPr txBox="1">
            <a:spLocks noChangeArrowheads="1"/>
          </p:cNvSpPr>
          <p:nvPr/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5616624" cy="2088232"/>
          </a:xfrm>
        </p:spPr>
        <p:txBody>
          <a:bodyPr/>
          <a:lstStyle/>
          <a:p>
            <a:pPr>
              <a:buNone/>
            </a:pPr>
            <a:r>
              <a:rPr lang="uk-UA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Актуальність </a:t>
            </a:r>
            <a:r>
              <a:rPr lang="uk-UA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дослідження:                  </a:t>
            </a:r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практичний інтерес у створенні послідовностей складання для одержання деяких </a:t>
            </a:r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пропорцій за допомогою орігамі.</a:t>
            </a:r>
            <a:endParaRPr lang="uk-UA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endParaRPr lang="ru-RU" sz="2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9330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b="1" u="sng" dirty="0" smtClean="0">
                <a:solidFill>
                  <a:srgbClr val="FFFF00"/>
                </a:solidFill>
              </a:rPr>
              <a:t>Проблема </a:t>
            </a:r>
            <a:r>
              <a:rPr lang="uk-UA" sz="2400" b="1" u="sng" dirty="0" smtClean="0">
                <a:solidFill>
                  <a:srgbClr val="FFFF00"/>
                </a:solidFill>
              </a:rPr>
              <a:t>дослідження:                                                                      </a:t>
            </a:r>
            <a:r>
              <a:rPr lang="uk-UA" sz="2400" b="1" dirty="0" smtClean="0">
                <a:solidFill>
                  <a:srgbClr val="FFFF00"/>
                </a:solidFill>
              </a:rPr>
              <a:t> - можливість </a:t>
            </a:r>
            <a:r>
              <a:rPr lang="uk-UA" sz="2400" b="1" dirty="0" smtClean="0">
                <a:solidFill>
                  <a:srgbClr val="FFFF00"/>
                </a:solidFill>
              </a:rPr>
              <a:t>по</a:t>
            </a:r>
            <a:r>
              <a:rPr lang="uk-UA" sz="2400" b="1" dirty="0" smtClean="0">
                <a:solidFill>
                  <a:srgbClr val="FFFF00"/>
                </a:solidFill>
              </a:rPr>
              <a:t>будови відрізків, </a:t>
            </a:r>
            <a:r>
              <a:rPr lang="uk-UA" sz="2400" b="1" dirty="0" smtClean="0">
                <a:solidFill>
                  <a:srgbClr val="FFFF00"/>
                </a:solidFill>
              </a:rPr>
              <a:t>довжини яких                       є раціональним </a:t>
            </a:r>
            <a:r>
              <a:rPr lang="uk-UA" sz="2400" b="1" dirty="0" smtClean="0">
                <a:solidFill>
                  <a:srgbClr val="FFFF00"/>
                </a:solidFill>
              </a:rPr>
              <a:t>числом, </a:t>
            </a:r>
            <a:r>
              <a:rPr lang="uk-UA" sz="2400" b="1" dirty="0" smtClean="0">
                <a:solidFill>
                  <a:srgbClr val="FFFF00"/>
                </a:solidFill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</a:rPr>
              <a:t>допомогою орігамі;</a:t>
            </a:r>
          </a:p>
          <a:p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- </a:t>
            </a:r>
            <a:r>
              <a:rPr lang="uk-UA" sz="2400" b="1" dirty="0" smtClean="0">
                <a:solidFill>
                  <a:srgbClr val="FFFF00"/>
                </a:solidFill>
              </a:rPr>
              <a:t>можливість побудови </a:t>
            </a:r>
            <a:r>
              <a:rPr lang="uk-UA" sz="2400" b="1" dirty="0" smtClean="0">
                <a:solidFill>
                  <a:srgbClr val="FFFF00"/>
                </a:solidFill>
              </a:rPr>
              <a:t>співвідношення, </a:t>
            </a:r>
            <a:r>
              <a:rPr lang="uk-UA" sz="2400" b="1" dirty="0" smtClean="0">
                <a:solidFill>
                  <a:srgbClr val="FFFF00"/>
                </a:solidFill>
              </a:rPr>
              <a:t>яке є раціональним дробом.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755576" y="404664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2050" name="Picture 2" descr="D:\СВЕТА\МО\МО_2011-2012\предметний тиждень 2011-2012\фото\IMG_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736304" cy="272725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67544" y="2780928"/>
            <a:ext cx="6120680" cy="3744416"/>
          </a:xfrm>
        </p:spPr>
        <p:txBody>
          <a:bodyPr/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виявити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зв’язки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між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такими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галузям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и як геометрія, арифметика та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орігаметрія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створити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цілісну практичну картину знаходження раціонального дробу, яке використовує мінімальне число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перегинів шляхом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узагальнення конкретного матеріалу .</a:t>
            </a:r>
            <a:endParaRPr lang="ru-RU" sz="2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Rectangle 3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5122" name="Picture 2" descr="https://encrypted-tbn0.gstatic.com/images?q=tbn:ANd9GcQi0cAOa3-xD9nBxJsquBjouj5ATu2LZ2b2zuPfzX2Hc08XSJf1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92696"/>
            <a:ext cx="2736304" cy="2592288"/>
          </a:xfrm>
          <a:prstGeom prst="ellipse">
            <a:avLst/>
          </a:prstGeom>
          <a:noFill/>
        </p:spPr>
      </p:pic>
      <p:pic>
        <p:nvPicPr>
          <p:cNvPr id="5124" name="Picture 4" descr="https://encrypted-tbn0.gstatic.com/images?q=tbn:ANd9GcTxEwwm_0WDW6ct5hzoYVxi0UBjMV_qC-EwOgVDgzIlleYE2-EC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5840">
            <a:off x="6364915" y="3971402"/>
            <a:ext cx="2376264" cy="2750763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77281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rgbClr val="002060"/>
                </a:solidFill>
              </a:rPr>
              <a:t>МЕТА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u="sng" dirty="0" smtClean="0">
                <a:solidFill>
                  <a:srgbClr val="002060"/>
                </a:solidFill>
              </a:rPr>
              <a:t>ДОСЛІДЖЕННЯ</a:t>
            </a:r>
            <a:r>
              <a:rPr lang="uk-UA" sz="3200" b="1" u="sng" dirty="0" smtClean="0">
                <a:solidFill>
                  <a:srgbClr val="000066"/>
                </a:solidFill>
              </a:rPr>
              <a:t>:</a:t>
            </a:r>
            <a:endParaRPr lang="ru-RU" sz="3200" u="sng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5544616" cy="2160240"/>
          </a:xfrm>
        </p:spPr>
        <p:txBody>
          <a:bodyPr/>
          <a:lstStyle/>
          <a:p>
            <a:pPr>
              <a:buNone/>
            </a:pPr>
            <a:r>
              <a:rPr lang="uk-UA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Об’єкт дослідження:                        </a:t>
            </a:r>
            <a:r>
              <a:rPr lang="uk-U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побудова відрізків раціональної довжини за допомогою орігамі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755576" y="404664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789040"/>
            <a:ext cx="5220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FFFF00"/>
                </a:solidFill>
              </a:rPr>
              <a:t>Предмет дослідження:                     </a:t>
            </a:r>
            <a:r>
              <a:rPr lang="uk-UA" sz="2800" b="1" dirty="0" smtClean="0">
                <a:solidFill>
                  <a:srgbClr val="FFFF00"/>
                </a:solidFill>
              </a:rPr>
              <a:t>поділ відрізка у певному співвідношенні                            за допомогою найменшого числа перегинів.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6324" name="Picture 4" descr="https://encrypted-tbn3.gstatic.com/images?q=tbn:ANd9GcRaXiByuaQ5OpVJa8sdUZoMO4XatW84-Qm_FXZt2OTHLNgZq6_NpQ"/>
          <p:cNvPicPr>
            <a:picLocks noChangeAspect="1" noChangeArrowheads="1"/>
          </p:cNvPicPr>
          <p:nvPr/>
        </p:nvPicPr>
        <p:blipFill>
          <a:blip r:embed="rId2" cstate="print"/>
          <a:srcRect l="43199"/>
          <a:stretch>
            <a:fillRect/>
          </a:stretch>
        </p:blipFill>
        <p:spPr bwMode="auto">
          <a:xfrm rot="19739508">
            <a:off x="6075974" y="561874"/>
            <a:ext cx="2941747" cy="2741122"/>
          </a:xfrm>
          <a:prstGeom prst="flowChartConnector">
            <a:avLst/>
          </a:prstGeom>
          <a:noFill/>
        </p:spPr>
      </p:pic>
      <p:pic>
        <p:nvPicPr>
          <p:cNvPr id="71681" name="Picture 1" descr="миури о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5891">
            <a:off x="110773" y="3589951"/>
            <a:ext cx="3105338" cy="3262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5760640" cy="72008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ивчити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наукову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літературу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755576" y="404664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70892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проаналізувати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методи </a:t>
            </a:r>
            <a:r>
              <a:rPr lang="uk-UA" sz="2000" dirty="0" smtClean="0">
                <a:solidFill>
                  <a:srgbClr val="002060"/>
                </a:solidFill>
              </a:rPr>
              <a:t>складання аркуша паперу в певних місцях квадрата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42900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показати</a:t>
            </a:r>
            <a:r>
              <a:rPr lang="ru-RU" sz="2000" dirty="0" smtClean="0">
                <a:solidFill>
                  <a:srgbClr val="002060"/>
                </a:solidFill>
              </a:rPr>
              <a:t> значення </a:t>
            </a:r>
            <a:r>
              <a:rPr lang="uk-UA" sz="2000" dirty="0" smtClean="0">
                <a:solidFill>
                  <a:srgbClr val="002060"/>
                </a:solidFill>
              </a:rPr>
              <a:t>двійкового методу при складанні аркуша паперу певним методом;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22108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відтворити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цілісну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практичну</a:t>
            </a:r>
            <a:r>
              <a:rPr lang="ru-RU" sz="2000" dirty="0" smtClean="0">
                <a:solidFill>
                  <a:srgbClr val="002060"/>
                </a:solidFill>
              </a:rPr>
              <a:t> картину </a:t>
            </a:r>
            <a:r>
              <a:rPr lang="uk-UA" sz="2000" dirty="0" smtClean="0">
                <a:solidFill>
                  <a:srgbClr val="002060"/>
                </a:solidFill>
              </a:rPr>
              <a:t>знаходження раціонального дробу із знаменником степеня два, яка використовує мінімальне число перегинів в </a:t>
            </a:r>
            <a:r>
              <a:rPr lang="uk-UA" sz="2000" dirty="0" smtClean="0">
                <a:solidFill>
                  <a:srgbClr val="002060"/>
                </a:solidFill>
              </a:rPr>
              <a:t>орігамі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 err="1" smtClean="0">
                <a:solidFill>
                  <a:srgbClr val="002060"/>
                </a:solidFill>
              </a:rPr>
              <a:t>основі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вивчення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джерел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589240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- скласти алгоритм побудови дробів                      за допомогою орігамі, які рівні дробам недвійковим.</a:t>
            </a:r>
            <a:endParaRPr lang="ru-RU" sz="2000" dirty="0" smtClean="0">
              <a:solidFill>
                <a:srgbClr val="002060"/>
              </a:solidFill>
              <a:sym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076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smtClean="0"/>
              <a:t>Завдання</a:t>
            </a:r>
            <a:r>
              <a:rPr lang="uk-UA" sz="3600" b="1" dirty="0" smtClean="0"/>
              <a:t>:</a:t>
            </a:r>
            <a:endParaRPr lang="ru-RU" sz="3600" dirty="0" smtClean="0"/>
          </a:p>
        </p:txBody>
      </p:sp>
      <p:pic>
        <p:nvPicPr>
          <p:cNvPr id="57346" name="Picture 2" descr="https://encrypted-tbn1.gstatic.com/images?q=tbn:ANd9GcTsqsBLVx1NwpbN1hACDvNH-sI7WyxPkjDWPZq_DB-Tb7Cckn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73630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s://encrypted-tbn0.gstatic.com/images?q=tbn:ANd9GcTAwiHG-FMfIXwB-w-p9GvmuVoPuXZjXb5oit5bIm0Bmu_7bOBl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23224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7056784" cy="324036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-  порівняння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         </a:t>
            </a:r>
            <a:r>
              <a:rPr lang="uk-UA" sz="2400" b="1" dirty="0" smtClean="0">
                <a:solidFill>
                  <a:srgbClr val="FFFF00"/>
                </a:solidFill>
              </a:rPr>
              <a:t>(подібність </a:t>
            </a:r>
            <a:r>
              <a:rPr lang="uk-UA" sz="2400" b="1" dirty="0" smtClean="0">
                <a:solidFill>
                  <a:srgbClr val="FFFF00"/>
                </a:solidFill>
              </a:rPr>
              <a:t>між простим методом складання всіх часток і відліку потрібної кількості</a:t>
            </a:r>
            <a:r>
              <a:rPr lang="uk-UA" sz="2400" b="1" dirty="0" smtClean="0">
                <a:solidFill>
                  <a:srgbClr val="FFFF00"/>
                </a:solidFill>
              </a:rPr>
              <a:t>, </a:t>
            </a:r>
            <a:r>
              <a:rPr lang="uk-UA" sz="2400" b="1" dirty="0" smtClean="0">
                <a:solidFill>
                  <a:srgbClr val="FFFF00"/>
                </a:solidFill>
              </a:rPr>
              <a:t>і двійковим </a:t>
            </a:r>
            <a:r>
              <a:rPr lang="uk-UA" sz="2400" b="1" dirty="0" smtClean="0">
                <a:solidFill>
                  <a:srgbClr val="FFFF00"/>
                </a:solidFill>
              </a:rPr>
              <a:t>методом);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- </a:t>
            </a:r>
            <a:r>
              <a:rPr lang="uk-UA" sz="2400" b="1" dirty="0" smtClean="0">
                <a:solidFill>
                  <a:srgbClr val="FFFF00"/>
                </a:solidFill>
              </a:rPr>
              <a:t> логіко-аналітичний метод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      </a:t>
            </a:r>
            <a:r>
              <a:rPr lang="uk-UA" sz="2400" b="1" dirty="0" smtClean="0">
                <a:solidFill>
                  <a:srgbClr val="FFFF00"/>
                </a:solidFill>
              </a:rPr>
              <a:t> (перехід </a:t>
            </a:r>
            <a:r>
              <a:rPr lang="uk-UA" sz="2400" b="1" dirty="0" smtClean="0">
                <a:solidFill>
                  <a:srgbClr val="FFFF00"/>
                </a:solidFill>
              </a:rPr>
              <a:t>від загальних понять про двійкову систему числення </a:t>
            </a:r>
            <a:r>
              <a:rPr lang="uk-UA" sz="2400" b="1" dirty="0" smtClean="0">
                <a:solidFill>
                  <a:srgbClr val="FFFF00"/>
                </a:solidFill>
              </a:rPr>
              <a:t>до </a:t>
            </a:r>
            <a:r>
              <a:rPr lang="uk-UA" sz="2400" b="1" dirty="0" smtClean="0">
                <a:solidFill>
                  <a:srgbClr val="FFFF00"/>
                </a:solidFill>
              </a:rPr>
              <a:t>використання їх в геометричних побудовах.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5544616" cy="576064"/>
          </a:xfrm>
        </p:spPr>
        <p:txBody>
          <a:bodyPr/>
          <a:lstStyle/>
          <a:p>
            <a:r>
              <a:rPr lang="uk-UA" sz="3200" b="1" u="sng" dirty="0" smtClean="0">
                <a:solidFill>
                  <a:srgbClr val="FFFF00"/>
                </a:solidFill>
              </a:rPr>
              <a:t>МЕТОДИ </a:t>
            </a:r>
            <a:r>
              <a:rPr lang="uk-UA" sz="3200" b="1" u="sng" dirty="0" smtClean="0">
                <a:solidFill>
                  <a:srgbClr val="FFFF00"/>
                </a:solidFill>
              </a:rPr>
              <a:t>ДОСЛІДЖЕННЯ: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4" name="Rectangle 32"/>
          <p:cNvSpPr txBox="1">
            <a:spLocks noChangeArrowheads="1"/>
          </p:cNvSpPr>
          <p:nvPr/>
        </p:nvSpPr>
        <p:spPr bwMode="auto">
          <a:xfrm>
            <a:off x="755576" y="404664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  <a:sym typeface="Arial" pitchFamily="34" charset="0"/>
              </a:rPr>
              <a:t>ОРІГАМІ І ГЕОМЕТРІЯ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59394" name="Picture 2" descr="https://encrypted-tbn1.gstatic.com/images?q=tbn:ANd9GcRxtm6q4AB2LgOdf2B9ECPOAnKkaR2M0uMDUnvh7epGKDG6V1HZ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80831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5616624" cy="1728192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Орігамі </a:t>
            </a: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впевнено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і твердо увійшло і знайшло собі місце у всіх галузях конструювання, архітектури, технічного дизайну.</a:t>
            </a:r>
            <a:endParaRPr lang="ru-RU" sz="2400" b="1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42900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Аркуш паперу є незрівнянним матеріалом для практичного вивчення геометрії. Будучи неймовірно простим і доступним, він дозволяє показати на собі фактично всю евклідову геометрію. В руках людини плоска фігура може з легкістю перетворитися в об'ємну, демонструючи графічні елементи без використання креслярських інструментів.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467544" y="260648"/>
            <a:ext cx="626469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SzPct val="100000"/>
            </a:pPr>
            <a:r>
              <a:rPr lang="uk-UA" sz="2400" b="1" dirty="0" smtClean="0">
                <a:solidFill>
                  <a:srgbClr val="FFFF00"/>
                </a:solidFill>
              </a:rPr>
              <a:t>Інтеграція </a:t>
            </a:r>
            <a:r>
              <a:rPr lang="uk-UA" sz="2400" b="1" dirty="0" smtClean="0">
                <a:solidFill>
                  <a:srgbClr val="FFFF00"/>
                </a:solidFill>
              </a:rPr>
              <a:t>традиційного японського мистецтва орігамі у світову </a:t>
            </a:r>
            <a:r>
              <a:rPr lang="uk-UA" sz="2400" b="1" dirty="0" smtClean="0">
                <a:solidFill>
                  <a:srgbClr val="FFFF00"/>
                </a:solidFill>
              </a:rPr>
              <a:t>культуру                           </a:t>
            </a:r>
            <a:r>
              <a:rPr lang="uk-UA" sz="2400" b="1" dirty="0" smtClean="0">
                <a:solidFill>
                  <a:srgbClr val="FFFF00"/>
                </a:solidFill>
              </a:rPr>
              <a:t>і </a:t>
            </a:r>
            <a:r>
              <a:rPr lang="uk-UA" sz="2400" b="1" dirty="0" smtClean="0">
                <a:solidFill>
                  <a:srgbClr val="FFFF00"/>
                </a:solidFill>
              </a:rPr>
              <a:t>науку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58373" name="Picture 5" descr="https://encrypted-tbn3.gstatic.com/images?q=tbn:ANd9GcSby29EZG9_jRI4m1RL9uMWUFShX2JitOxsrEwp1HIUsASrTaWy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98782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origami-do.ru/uploads/posts/2012-10/135151455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888" y="404664"/>
            <a:ext cx="3475112" cy="3200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467544" y="260648"/>
            <a:ext cx="6264696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buSzPct val="100000"/>
            </a:pPr>
            <a:r>
              <a:rPr lang="uk-UA" sz="2400" b="1" dirty="0" smtClean="0">
                <a:solidFill>
                  <a:srgbClr val="002060"/>
                </a:solidFill>
              </a:rPr>
              <a:t>Інтеграція </a:t>
            </a:r>
            <a:r>
              <a:rPr lang="uk-UA" sz="2400" b="1" dirty="0" smtClean="0">
                <a:solidFill>
                  <a:srgbClr val="002060"/>
                </a:solidFill>
              </a:rPr>
              <a:t>традиційного японського мистецтва орігамі у світову </a:t>
            </a:r>
            <a:r>
              <a:rPr lang="uk-UA" sz="2400" b="1" dirty="0" smtClean="0">
                <a:solidFill>
                  <a:srgbClr val="002060"/>
                </a:solidFill>
              </a:rPr>
              <a:t>культуру                 </a:t>
            </a:r>
            <a:r>
              <a:rPr lang="uk-UA" sz="2400" b="1" dirty="0" smtClean="0">
                <a:solidFill>
                  <a:srgbClr val="002060"/>
                </a:solidFill>
              </a:rPr>
              <a:t>і </a:t>
            </a:r>
            <a:r>
              <a:rPr lang="uk-UA" sz="2400" b="1" dirty="0" smtClean="0">
                <a:solidFill>
                  <a:srgbClr val="002060"/>
                </a:solidFill>
              </a:rPr>
              <a:t>науку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Arial" pitchFamily="34" charset="0"/>
              <a:sym typeface="Arial" pitchFamily="34" charset="0"/>
            </a:endParaRPr>
          </a:p>
        </p:txBody>
      </p:sp>
      <p:pic>
        <p:nvPicPr>
          <p:cNvPr id="8" name="Picture 5" descr="Su_130612_07-940x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168352" cy="1812460"/>
          </a:xfrm>
          <a:prstGeom prst="roundRect">
            <a:avLst>
              <a:gd name="adj" fmla="val 62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19090" t="27188" r="38849" b="24235"/>
          <a:stretch>
            <a:fillRect/>
          </a:stretch>
        </p:blipFill>
        <p:spPr bwMode="auto">
          <a:xfrm rot="671075">
            <a:off x="5383758" y="4625546"/>
            <a:ext cx="2890784" cy="1970806"/>
          </a:xfrm>
          <a:prstGeom prst="roundRect">
            <a:avLst>
              <a:gd name="adj" fmla="val 1109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-540568" y="1628800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51756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08CC20-5EAD-4C76-A5C3-F5312B94E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0</TotalTime>
  <Words>1142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TS101951756</vt:lpstr>
      <vt:lpstr>Custom Design</vt:lpstr>
      <vt:lpstr>1_Custom Design</vt:lpstr>
      <vt:lpstr>1_Default Design</vt:lpstr>
      <vt:lpstr>Equation</vt:lpstr>
      <vt:lpstr>Міністерство освіти і науки України Департамент науки і освіти Харківської облдержадміністрації Харківське територіальне відділення МАН України   Відділення: математика Секція: математика</vt:lpstr>
      <vt:lpstr>ОРІГАМІ І ГЕОМЕТРІЯ</vt:lpstr>
      <vt:lpstr>Слайд 3</vt:lpstr>
      <vt:lpstr>ОРІГАМІ І ГЕОМЕТРІЯ</vt:lpstr>
      <vt:lpstr>Слайд 5</vt:lpstr>
      <vt:lpstr>Слайд 6</vt:lpstr>
      <vt:lpstr>-  порівняння            (подібність між простим методом складання всіх часток і відліку потрібної кількості, і двійковим методом); -  логіко-аналітичний метод         (перехід від загальних понять про двійкову систему числення до використання їх в геометричних побудовах.</vt:lpstr>
      <vt:lpstr>Слайд 8</vt:lpstr>
      <vt:lpstr>Слайд 9</vt:lpstr>
      <vt:lpstr>Слайд 10</vt:lpstr>
      <vt:lpstr>Китайський дизайнер Ченьюань Вей продемонстрував концепт мінімалістичного телефону в стилі орігамі. Поки проект передбачає використання пристрою в якості стаціонарного телефону. Концепт являє собою трубку, що підключається до баз за допомогою дроту.</vt:lpstr>
      <vt:lpstr>Слайд 12</vt:lpstr>
      <vt:lpstr>Двійкове ділення</vt:lpstr>
      <vt:lpstr>Двійкове ділення</vt:lpstr>
      <vt:lpstr>РОЗДІЛ ІІІ «Метод пересічних діагоналей»</vt:lpstr>
      <vt:lpstr>Метод пересічних діагоналей</vt:lpstr>
      <vt:lpstr>Слайд 17</vt:lpstr>
      <vt:lpstr>Метод пересічних діагоналей</vt:lpstr>
      <vt:lpstr>ВИСНОВКИ</vt:lpstr>
      <vt:lpstr>Слайд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2012-03-13T19:21:08Z</dcterms:created>
  <dcterms:modified xsi:type="dcterms:W3CDTF">2013-12-12T20:31:22Z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TC019517569991</vt:lpwstr>
  </property>
</Properties>
</file>